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5"/>
  </p:notesMasterIdLst>
  <p:sldIdLst>
    <p:sldId id="268" r:id="rId2"/>
    <p:sldId id="360" r:id="rId3"/>
    <p:sldId id="362" r:id="rId4"/>
    <p:sldId id="256" r:id="rId5"/>
    <p:sldId id="1376" r:id="rId6"/>
    <p:sldId id="379" r:id="rId7"/>
    <p:sldId id="1366" r:id="rId8"/>
    <p:sldId id="285" r:id="rId9"/>
    <p:sldId id="295" r:id="rId10"/>
    <p:sldId id="277" r:id="rId11"/>
    <p:sldId id="308" r:id="rId12"/>
    <p:sldId id="320" r:id="rId13"/>
    <p:sldId id="1377" r:id="rId14"/>
    <p:sldId id="29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80" r:id="rId23"/>
    <p:sldId id="299" r:id="rId24"/>
    <p:sldId id="1374" r:id="rId25"/>
    <p:sldId id="269" r:id="rId26"/>
    <p:sldId id="1375" r:id="rId27"/>
    <p:sldId id="270" r:id="rId28"/>
    <p:sldId id="271" r:id="rId29"/>
    <p:sldId id="311" r:id="rId30"/>
    <p:sldId id="661" r:id="rId31"/>
    <p:sldId id="658" r:id="rId32"/>
    <p:sldId id="314" r:id="rId33"/>
    <p:sldId id="313" r:id="rId34"/>
  </p:sldIdLst>
  <p:sldSz cx="9036050" cy="51435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70C4F3E-728E-6040-9C82-A95E8FD20381}">
          <p14:sldIdLst>
            <p14:sldId id="268"/>
            <p14:sldId id="360"/>
            <p14:sldId id="362"/>
            <p14:sldId id="256"/>
            <p14:sldId id="1376"/>
            <p14:sldId id="379"/>
            <p14:sldId id="1366"/>
            <p14:sldId id="285"/>
            <p14:sldId id="295"/>
            <p14:sldId id="277"/>
            <p14:sldId id="308"/>
            <p14:sldId id="320"/>
            <p14:sldId id="1377"/>
            <p14:sldId id="296"/>
            <p14:sldId id="257"/>
            <p14:sldId id="258"/>
            <p14:sldId id="259"/>
            <p14:sldId id="260"/>
            <p14:sldId id="261"/>
            <p14:sldId id="262"/>
            <p14:sldId id="263"/>
            <p14:sldId id="280"/>
            <p14:sldId id="299"/>
            <p14:sldId id="1374"/>
            <p14:sldId id="269"/>
            <p14:sldId id="1375"/>
            <p14:sldId id="270"/>
            <p14:sldId id="271"/>
            <p14:sldId id="311"/>
            <p14:sldId id="661"/>
            <p14:sldId id="658"/>
            <p14:sldId id="314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6CF"/>
    <a:srgbClr val="EE92A4"/>
    <a:srgbClr val="A95587"/>
    <a:srgbClr val="C3ADC4"/>
    <a:srgbClr val="9841A0"/>
    <a:srgbClr val="EC1B2D"/>
    <a:srgbClr val="323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6" autoAdjust="0"/>
    <p:restoredTop sz="66784" autoAdjust="0"/>
  </p:normalViewPr>
  <p:slideViewPr>
    <p:cSldViewPr snapToGrid="0" snapToObjects="1">
      <p:cViewPr varScale="1">
        <p:scale>
          <a:sx n="59" d="100"/>
          <a:sy n="59" d="100"/>
        </p:scale>
        <p:origin x="1316" y="52"/>
      </p:cViewPr>
      <p:guideLst>
        <p:guide orient="horz" pos="1620"/>
        <p:guide pos="28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440635011410385E-2"/>
          <c:y val="3.8726789376408333E-2"/>
          <c:w val="0.91755936498858959"/>
          <c:h val="0.698505397999790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1">
                <a:shade val="41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55-4A77-99E4-EAAB5D3A35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55-4A77-99E4-EAAB5D3A356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55-4A77-99E4-EAAB5D3A356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55-4A77-99E4-EAAB5D3A356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>
                <a:shade val="8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55-4A77-99E4-EAAB5D3A356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3405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55-4A77-99E4-EAAB5D3A356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tint val="89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3718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55-4A77-99E4-EAAB5D3A356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3865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C55-4A77-99E4-EAAB5D3A356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3564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C55-4A77-99E4-EAAB5D3A356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3270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C55-4A77-99E4-EAAB5D3A3567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>
                <a:tint val="4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новые случаи ВИЧ-инфекции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2857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A0-4976-B062-32A8B88D9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41538816"/>
        <c:axId val="141540352"/>
      </c:barChart>
      <c:catAx>
        <c:axId val="14153881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41540352"/>
        <c:crosses val="autoZero"/>
        <c:auto val="1"/>
        <c:lblAlgn val="ctr"/>
        <c:lblOffset val="100"/>
        <c:noMultiLvlLbl val="0"/>
      </c:catAx>
      <c:valAx>
        <c:axId val="141540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olid"/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153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0011802858070061E-2"/>
          <c:y val="0.72848194068224958"/>
          <c:w val="0.89999993355624464"/>
          <c:h val="0.10378963214732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8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Лист4!$B$1</c:f>
              <c:strCache>
                <c:ptCount val="1"/>
                <c:pt idx="0">
                  <c:v>РФ</c:v>
                </c:pt>
              </c:strCache>
            </c:strRef>
          </c:tx>
          <c:spPr>
            <a:ln w="19050" cap="rnd" cmpd="sng" algn="ctr">
              <a:solidFill>
                <a:schemeClr val="accent2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Лист4!$A$2:$A$11</c:f>
              <c:numCache>
                <c:formatCode>General</c:formatCode>
                <c:ptCount val="10"/>
                <c:pt idx="0">
                  <c:v>1998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Лист4!$B$2:$B$11</c:f>
              <c:numCache>
                <c:formatCode>0.0</c:formatCode>
                <c:ptCount val="10"/>
                <c:pt idx="0">
                  <c:v>13.657366404556839</c:v>
                </c:pt>
                <c:pt idx="1">
                  <c:v>38.444380687039768</c:v>
                </c:pt>
                <c:pt idx="2">
                  <c:v>27.180492963687083</c:v>
                </c:pt>
                <c:pt idx="3">
                  <c:v>43.806886091652117</c:v>
                </c:pt>
                <c:pt idx="4">
                  <c:v>68.518396266429718</c:v>
                </c:pt>
                <c:pt idx="5">
                  <c:v>59.268601370871728</c:v>
                </c:pt>
                <c:pt idx="6">
                  <c:v>58.44648822856584</c:v>
                </c:pt>
                <c:pt idx="7">
                  <c:v>58.547621918759063</c:v>
                </c:pt>
                <c:pt idx="8">
                  <c:v>54.587550735546195</c:v>
                </c:pt>
                <c:pt idx="9">
                  <c:v>40.970751405516062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65-4B16-BADF-3E58A9D389D4}"/>
            </c:ext>
          </c:extLst>
        </c:ser>
        <c:ser>
          <c:idx val="1"/>
          <c:order val="1"/>
          <c:tx>
            <c:strRef>
              <c:f>Лист4!$C$1</c:f>
              <c:strCache>
                <c:ptCount val="1"/>
                <c:pt idx="0">
                  <c:v>МО</c:v>
                </c:pt>
              </c:strCache>
            </c:strRef>
          </c:tx>
          <c:spPr>
            <a:ln w="19050" cap="rnd" cmpd="sng" algn="ctr">
              <a:solidFill>
                <a:schemeClr val="accent4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Лист4!$A$2:$A$11</c:f>
              <c:numCache>
                <c:formatCode>General</c:formatCode>
                <c:ptCount val="10"/>
                <c:pt idx="0">
                  <c:v>1998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Лист4!$C$2:$C$11</c:f>
              <c:numCache>
                <c:formatCode>General</c:formatCode>
                <c:ptCount val="10"/>
                <c:pt idx="0">
                  <c:v>2.8</c:v>
                </c:pt>
                <c:pt idx="1">
                  <c:v>88.5</c:v>
                </c:pt>
                <c:pt idx="2">
                  <c:v>33.6</c:v>
                </c:pt>
                <c:pt idx="3">
                  <c:v>38</c:v>
                </c:pt>
                <c:pt idx="4">
                  <c:v>47.1</c:v>
                </c:pt>
                <c:pt idx="5">
                  <c:v>50.8</c:v>
                </c:pt>
                <c:pt idx="6">
                  <c:v>52.1</c:v>
                </c:pt>
                <c:pt idx="7">
                  <c:v>47.5</c:v>
                </c:pt>
                <c:pt idx="8">
                  <c:v>43</c:v>
                </c:pt>
                <c:pt idx="9">
                  <c:v>37.1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63-4F59-AACA-078AE14A73D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2087296"/>
        <c:axId val="142088832"/>
      </c:lineChart>
      <c:catAx>
        <c:axId val="14208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Futura PT Bold" panose="020B0902020204020203"/>
                <a:ea typeface="+mn-ea"/>
                <a:cs typeface="+mn-cs"/>
              </a:defRPr>
            </a:pPr>
            <a:endParaRPr lang="ru-RU"/>
          </a:p>
        </c:txPr>
        <c:crossAx val="142088832"/>
        <c:crosses val="autoZero"/>
        <c:auto val="1"/>
        <c:lblAlgn val="ctr"/>
        <c:lblOffset val="100"/>
        <c:noMultiLvlLbl val="0"/>
      </c:catAx>
      <c:valAx>
        <c:axId val="14208883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42087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Futura PT Bold" panose="020B0902020204020203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111068242414576E-2"/>
          <c:y val="5.2321789718315137E-2"/>
          <c:w val="0.9397778635151709"/>
          <c:h val="0.74615774731212259"/>
        </c:manualLayout>
      </c:layout>
      <c:lineChart>
        <c:grouping val="standard"/>
        <c:varyColors val="0"/>
        <c:ser>
          <c:idx val="0"/>
          <c:order val="0"/>
          <c:tx>
            <c:strRef>
              <c:f>Лист4!$L$1</c:f>
              <c:strCache>
                <c:ptCount val="1"/>
                <c:pt idx="0">
                  <c:v>Показатель пораженности (на 100 тыс. населения)</c:v>
                </c:pt>
              </c:strCache>
            </c:strRef>
          </c:tx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Лист4!$K$2:$K$9</c:f>
              <c:numCache>
                <c:formatCode>General</c:formatCode>
                <c:ptCount val="8"/>
                <c:pt idx="0">
                  <c:v>1998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2015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</c:numCache>
            </c:numRef>
          </c:cat>
          <c:val>
            <c:numRef>
              <c:f>Лист4!$L$2:$L$9</c:f>
              <c:numCache>
                <c:formatCode>General</c:formatCode>
                <c:ptCount val="8"/>
                <c:pt idx="0">
                  <c:v>6.1</c:v>
                </c:pt>
                <c:pt idx="1">
                  <c:v>142.9</c:v>
                </c:pt>
                <c:pt idx="2">
                  <c:v>309.2</c:v>
                </c:pt>
                <c:pt idx="3">
                  <c:v>364.9</c:v>
                </c:pt>
                <c:pt idx="4">
                  <c:v>460.5</c:v>
                </c:pt>
                <c:pt idx="5">
                  <c:v>523.9</c:v>
                </c:pt>
                <c:pt idx="6">
                  <c:v>550.29999999999995</c:v>
                </c:pt>
                <c:pt idx="7">
                  <c:v>566.79999999999995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6F-4890-A00C-4D00E4A31C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2054144"/>
        <c:axId val="142055680"/>
      </c:lineChart>
      <c:catAx>
        <c:axId val="14205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3"/>
                </a:solidFill>
                <a:latin typeface="Futura PT Bold" panose="020B0902020204020203" pitchFamily="34" charset="-52"/>
                <a:ea typeface="+mn-ea"/>
                <a:cs typeface="+mn-cs"/>
              </a:defRPr>
            </a:pPr>
            <a:endParaRPr lang="ru-RU"/>
          </a:p>
        </c:txPr>
        <c:crossAx val="142055680"/>
        <c:crosses val="autoZero"/>
        <c:auto val="1"/>
        <c:lblAlgn val="ctr"/>
        <c:lblOffset val="100"/>
        <c:noMultiLvlLbl val="0"/>
      </c:catAx>
      <c:valAx>
        <c:axId val="1420556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205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accent3"/>
              </a:solidFill>
              <a:latin typeface="Futura PT Bold" panose="020B0902020204020203" pitchFamily="34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176502090507616E-2"/>
          <c:y val="0.10510084527530528"/>
          <c:w val="0.91755936498858959"/>
          <c:h val="0.778000557004329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2001</c:v>
                </c:pt>
              </c:strCache>
            </c:strRef>
          </c:tx>
          <c:spPr>
            <a:solidFill>
              <a:schemeClr val="accent2">
                <a:tint val="4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11225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ED-4935-A822-C3E8FF6309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chemeClr val="accent2">
                <a:tint val="5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14965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ED-4935-A822-C3E8FF6309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2">
                <a:tint val="69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17867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ED-4935-A822-C3E8FF63092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chemeClr val="accent2">
                <a:tint val="81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20570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ED-4935-A822-C3E8FF63092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>
                <a:tint val="9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23489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ED-4935-A822-C3E8FF63092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2">
                <a:shade val="9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26260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ED-4935-A822-C3E8FF63092B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>
                <a:shade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29788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ED-4935-A822-C3E8FF63092B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shade val="6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  <c:pt idx="0">
                  <c:v>33701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AED-4935-A822-C3E8FF63092B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shade val="5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38226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AED-4935-A822-C3E8FF63092B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shade val="4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  <c:pt idx="0">
                  <c:v>41819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AED-4935-A822-C3E8FF63092B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ЛЖВС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43590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ED-4935-A822-C3E8FF630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02248576"/>
        <c:axId val="202250112"/>
      </c:barChart>
      <c:catAx>
        <c:axId val="202248576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202250112"/>
        <c:crosses val="autoZero"/>
        <c:auto val="1"/>
        <c:lblAlgn val="ctr"/>
        <c:lblOffset val="100"/>
        <c:noMultiLvlLbl val="0"/>
      </c:catAx>
      <c:valAx>
        <c:axId val="20225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/>
          <a:lstStyle/>
          <a:p>
            <a:pPr>
              <a:defRPr/>
            </a:pPr>
            <a:endParaRPr lang="ru-RU"/>
          </a:p>
        </c:txPr>
        <c:crossAx val="20224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53444258011114"/>
          <c:y val="0.8818588605437544"/>
          <c:w val="0.82263411248432738"/>
          <c:h val="0.1106431510235221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Обследовано населения (абс.)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945266935845505E-3"/>
                  <c:y val="0.1378517843665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4E-446E-B2BF-EA9F5B700861}"/>
                </c:ext>
              </c:extLst>
            </c:dLbl>
            <c:dLbl>
              <c:idx val="1"/>
              <c:layout>
                <c:manualLayout>
                  <c:x val="-2.5079515043883334E-17"/>
                  <c:y val="0.128220958145089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4E-446E-B2BF-EA9F5B700861}"/>
                </c:ext>
              </c:extLst>
            </c:dLbl>
            <c:dLbl>
              <c:idx val="2"/>
              <c:layout>
                <c:manualLayout>
                  <c:x val="1.7945435105708952E-3"/>
                  <c:y val="0.16391131158708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4E-446E-B2BF-EA9F5B700861}"/>
                </c:ext>
              </c:extLst>
            </c:dLbl>
            <c:dLbl>
              <c:idx val="3"/>
              <c:layout>
                <c:manualLayout>
                  <c:x val="-1.1887075589866876E-2"/>
                  <c:y val="0.120943307680231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4E-446E-B2BF-EA9F5B700861}"/>
                </c:ext>
              </c:extLst>
            </c:dLbl>
            <c:dLbl>
              <c:idx val="4"/>
              <c:layout>
                <c:manualLayout>
                  <c:x val="1.794527218478077E-3"/>
                  <c:y val="0.101091467146427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4E-446E-B2BF-EA9F5B700861}"/>
                </c:ext>
              </c:extLst>
            </c:dLbl>
            <c:dLbl>
              <c:idx val="5"/>
              <c:layout>
                <c:manualLayout>
                  <c:x val="7.7380650134115693E-3"/>
                  <c:y val="0.107337537117522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4E-446E-B2BF-EA9F5B700861}"/>
                </c:ext>
              </c:extLst>
            </c:dLbl>
            <c:dLbl>
              <c:idx val="6"/>
              <c:layout>
                <c:manualLayout>
                  <c:x val="5.3835800807536353E-3"/>
                  <c:y val="0.137851784366522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4E-446E-B2BF-EA9F5B700861}"/>
                </c:ext>
              </c:extLst>
            </c:dLbl>
            <c:dLbl>
              <c:idx val="7"/>
              <c:layout>
                <c:manualLayout>
                  <c:x val="1.794526693584567E-3"/>
                  <c:y val="0.119471546450985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4E-446E-B2BF-EA9F5B700861}"/>
                </c:ext>
              </c:extLst>
            </c:dLbl>
            <c:dLbl>
              <c:idx val="8"/>
              <c:layout>
                <c:manualLayout>
                  <c:x val="3.589053387169134E-3"/>
                  <c:y val="0.142446843845406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4E-446E-B2BF-EA9F5B700861}"/>
                </c:ext>
              </c:extLst>
            </c:dLbl>
            <c:dLbl>
              <c:idx val="9"/>
              <c:layout>
                <c:manualLayout>
                  <c:x val="1.7945266935844354E-3"/>
                  <c:y val="0.12406660592986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4E-446E-B2BF-EA9F5B700861}"/>
                </c:ext>
              </c:extLst>
            </c:dLbl>
            <c:dLbl>
              <c:idx val="10"/>
              <c:layout>
                <c:manualLayout>
                  <c:x val="1.794526693584567E-3"/>
                  <c:y val="0.128661665408754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4E-446E-B2BF-EA9F5B7008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Futura PT Bold" panose="020B0902020204020203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940000</c:v>
                </c:pt>
                <c:pt idx="1">
                  <c:v>1046264</c:v>
                </c:pt>
                <c:pt idx="2">
                  <c:v>1045840</c:v>
                </c:pt>
                <c:pt idx="3">
                  <c:v>1053062</c:v>
                </c:pt>
                <c:pt idx="4">
                  <c:v>1096835</c:v>
                </c:pt>
                <c:pt idx="5">
                  <c:v>1297497</c:v>
                </c:pt>
                <c:pt idx="6">
                  <c:v>1745301</c:v>
                </c:pt>
                <c:pt idx="7">
                  <c:v>1834406</c:v>
                </c:pt>
                <c:pt idx="8">
                  <c:v>2042554</c:v>
                </c:pt>
                <c:pt idx="9">
                  <c:v>2102226</c:v>
                </c:pt>
                <c:pt idx="10">
                  <c:v>1958036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4E-446E-B2BF-EA9F5B700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2661248"/>
        <c:axId val="230429824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Доля обследованного населения (%)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8712427097353072E-2"/>
                  <c:y val="-4.1355535309956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4E-446E-B2BF-EA9F5B700861}"/>
                </c:ext>
              </c:extLst>
            </c:dLbl>
            <c:dLbl>
              <c:idx val="1"/>
              <c:layout>
                <c:manualLayout>
                  <c:x val="-2.512337371018394E-2"/>
                  <c:y val="-5.0545654267724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4E-446E-B2BF-EA9F5B700861}"/>
                </c:ext>
              </c:extLst>
            </c:dLbl>
            <c:dLbl>
              <c:idx val="2"/>
              <c:layout>
                <c:manualLayout>
                  <c:x val="-2.8712427097353072E-2"/>
                  <c:y val="-3.216541635218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4E-446E-B2BF-EA9F5B700861}"/>
                </c:ext>
              </c:extLst>
            </c:dLbl>
            <c:dLbl>
              <c:idx val="3"/>
              <c:layout>
                <c:manualLayout>
                  <c:x val="-2.8712427097353072E-2"/>
                  <c:y val="-2.7570356873304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E4E-446E-B2BF-EA9F5B700861}"/>
                </c:ext>
              </c:extLst>
            </c:dLbl>
            <c:dLbl>
              <c:idx val="4"/>
              <c:layout>
                <c:manualLayout>
                  <c:x val="-2.8712427097353072E-2"/>
                  <c:y val="-4.1355535309956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E4E-446E-B2BF-EA9F5B700861}"/>
                </c:ext>
              </c:extLst>
            </c:dLbl>
            <c:dLbl>
              <c:idx val="5"/>
              <c:layout>
                <c:manualLayout>
                  <c:x val="-3.0506953790937642E-2"/>
                  <c:y val="-5.5140713746608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E4E-446E-B2BF-EA9F5B700861}"/>
                </c:ext>
              </c:extLst>
            </c:dLbl>
            <c:dLbl>
              <c:idx val="6"/>
              <c:layout>
                <c:manualLayout>
                  <c:x val="-3.4096007178106777E-2"/>
                  <c:y val="-5.5140713746608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E4E-446E-B2BF-EA9F5B700861}"/>
                </c:ext>
              </c:extLst>
            </c:dLbl>
            <c:dLbl>
              <c:idx val="7"/>
              <c:layout>
                <c:manualLayout>
                  <c:x val="-3.4096007178106777E-2"/>
                  <c:y val="-5.514071374660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E4E-446E-B2BF-EA9F5B700861}"/>
                </c:ext>
              </c:extLst>
            </c:dLbl>
            <c:dLbl>
              <c:idx val="8"/>
              <c:layout>
                <c:manualLayout>
                  <c:x val="-2.3328847016599503E-2"/>
                  <c:y val="-5.0545654267724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E4E-446E-B2BF-EA9F5B700861}"/>
                </c:ext>
              </c:extLst>
            </c:dLbl>
            <c:dLbl>
              <c:idx val="9"/>
              <c:layout>
                <c:manualLayout>
                  <c:x val="-3.2301480484522208E-2"/>
                  <c:y val="-6.4330832704377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E4E-446E-B2BF-EA9F5B700861}"/>
                </c:ext>
              </c:extLst>
            </c:dLbl>
            <c:dLbl>
              <c:idx val="10"/>
              <c:layout>
                <c:manualLayout>
                  <c:x val="-2.1534320323014805E-2"/>
                  <c:y val="-4.5950594788840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E4E-446E-B2BF-EA9F5B7008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Futura PT Bold" panose="020B0902020204020203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15.2</c:v>
                </c:pt>
                <c:pt idx="1">
                  <c:v>14.1</c:v>
                </c:pt>
                <c:pt idx="2">
                  <c:v>14.1</c:v>
                </c:pt>
                <c:pt idx="3">
                  <c:v>14.4</c:v>
                </c:pt>
                <c:pt idx="4">
                  <c:v>15.2</c:v>
                </c:pt>
                <c:pt idx="5">
                  <c:v>15.8</c:v>
                </c:pt>
                <c:pt idx="6">
                  <c:v>20.5</c:v>
                </c:pt>
                <c:pt idx="7">
                  <c:v>21.3</c:v>
                </c:pt>
                <c:pt idx="8">
                  <c:v>24</c:v>
                </c:pt>
                <c:pt idx="9">
                  <c:v>24.5</c:v>
                </c:pt>
                <c:pt idx="10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4E-446E-B2BF-EA9F5B700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437248"/>
        <c:axId val="230431360"/>
      </c:lineChart>
      <c:catAx>
        <c:axId val="20266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Futura PT Bold" panose="020B0902020204020203"/>
                <a:ea typeface="+mn-ea"/>
                <a:cs typeface="+mn-cs"/>
              </a:defRPr>
            </a:pPr>
            <a:endParaRPr lang="ru-RU"/>
          </a:p>
        </c:txPr>
        <c:crossAx val="230429824"/>
        <c:crosses val="autoZero"/>
        <c:auto val="1"/>
        <c:lblAlgn val="ctr"/>
        <c:lblOffset val="100"/>
        <c:noMultiLvlLbl val="0"/>
      </c:catAx>
      <c:valAx>
        <c:axId val="23042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Futura PT Bold" panose="020B0902020204020203"/>
                <a:ea typeface="+mn-ea"/>
                <a:cs typeface="+mn-cs"/>
              </a:defRPr>
            </a:pPr>
            <a:endParaRPr lang="ru-RU"/>
          </a:p>
        </c:txPr>
        <c:crossAx val="202661248"/>
        <c:crosses val="autoZero"/>
        <c:crossBetween val="between"/>
      </c:valAx>
      <c:valAx>
        <c:axId val="23043136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Futura PT Bold" panose="020B0902020204020203"/>
                <a:ea typeface="+mn-ea"/>
                <a:cs typeface="+mn-cs"/>
              </a:defRPr>
            </a:pPr>
            <a:endParaRPr lang="ru-RU"/>
          </a:p>
        </c:txPr>
        <c:crossAx val="230437248"/>
        <c:crosses val="max"/>
        <c:crossBetween val="between"/>
      </c:valAx>
      <c:catAx>
        <c:axId val="230437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04313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/>
              </a:solidFill>
              <a:latin typeface="Futura PT Bold" panose="020B0902020204020203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 b="1">
          <a:solidFill>
            <a:schemeClr val="tx1"/>
          </a:solidFill>
          <a:latin typeface="Futura PT Bold" panose="020B0902020204020203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98E2D3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5.8350034998864633E-18"/>
                  <c:y val="-6.14060535731559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3B-4829-831F-E68FB1DF47CD}"/>
                </c:ext>
              </c:extLst>
            </c:dLbl>
            <c:dLbl>
              <c:idx val="2"/>
              <c:layout>
                <c:manualLayout>
                  <c:x val="0"/>
                  <c:y val="-6.14060535731554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3B-4829-831F-E68FB1DF47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strike="noStrike" spc="-1">
                    <a:solidFill>
                      <a:srgbClr val="323C38"/>
                    </a:solidFill>
                    <a:latin typeface="Futura PT Bold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2020год</c:v>
                </c:pt>
                <c:pt idx="2">
                  <c:v>2021год</c:v>
                </c:pt>
                <c:pt idx="3">
                  <c:v>2025год</c:v>
                </c:pt>
                <c:pt idx="4">
                  <c:v>2030год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1725778</c:v>
                </c:pt>
                <c:pt idx="1">
                  <c:v>1899912</c:v>
                </c:pt>
                <c:pt idx="2">
                  <c:v>2307260</c:v>
                </c:pt>
                <c:pt idx="3">
                  <c:v>2615000</c:v>
                </c:pt>
                <c:pt idx="4">
                  <c:v>3000000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99-41BC-AC40-3BFE266004B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Выполнение</c:v>
                </c:pt>
              </c:strCache>
            </c:strRef>
          </c:tx>
          <c:spPr>
            <a:solidFill>
              <a:srgbClr val="ED1A2E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strike="noStrike" spc="-1">
                    <a:solidFill>
                      <a:srgbClr val="323C38"/>
                    </a:solidFill>
                    <a:latin typeface="Futura PT Bold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2020год</c:v>
                </c:pt>
                <c:pt idx="2">
                  <c:v>2021год</c:v>
                </c:pt>
                <c:pt idx="3">
                  <c:v>2025год</c:v>
                </c:pt>
                <c:pt idx="4">
                  <c:v>2030год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1861514</c:v>
                </c:pt>
                <c:pt idx="1">
                  <c:v>1776589</c:v>
                </c:pt>
                <c:pt idx="2">
                  <c:v>1248199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99-41BC-AC40-3BFE26600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090230"/>
        <c:axId val="91932977"/>
      </c:barChart>
      <c:catAx>
        <c:axId val="8309023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480">
            <a:solidFill>
              <a:srgbClr val="8F9190"/>
            </a:solidFill>
            <a:round/>
          </a:ln>
        </c:spPr>
        <c:txPr>
          <a:bodyPr/>
          <a:lstStyle/>
          <a:p>
            <a:pPr>
              <a:defRPr sz="1200" b="1" strike="noStrike" spc="-1">
                <a:solidFill>
                  <a:srgbClr val="323C38"/>
                </a:solidFill>
                <a:latin typeface="Futura PT Bold"/>
              </a:defRPr>
            </a:pPr>
            <a:endParaRPr lang="ru-RU"/>
          </a:p>
        </c:txPr>
        <c:crossAx val="91932977"/>
        <c:crosses val="autoZero"/>
        <c:auto val="1"/>
        <c:lblAlgn val="ctr"/>
        <c:lblOffset val="100"/>
        <c:noMultiLvlLbl val="1"/>
      </c:catAx>
      <c:valAx>
        <c:axId val="91932977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83090230"/>
        <c:crosses val="autoZero"/>
        <c:crossBetween val="between"/>
      </c:valAx>
      <c:spPr>
        <a:solidFill>
          <a:srgbClr val="FFFFFF"/>
        </a:solidFill>
        <a:ln>
          <a:noFill/>
        </a:ln>
      </c:spPr>
    </c:plotArea>
    <c:legend>
      <c:legendPos val="b"/>
      <c:overlay val="0"/>
      <c:spPr>
        <a:noFill/>
        <a:ln>
          <a:noFill/>
        </a:ln>
      </c:spPr>
      <c:txPr>
        <a:bodyPr/>
        <a:lstStyle/>
        <a:p>
          <a:pPr>
            <a:defRPr sz="1800" b="0" strike="noStrike" spc="-1">
              <a:solidFill>
                <a:srgbClr val="323C38"/>
              </a:solidFill>
              <a:latin typeface="Futura PT Bold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65EB20-F087-4B14-ABAA-C86D7BC218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A96D46-EE2E-430D-8A0D-2C2899977045}">
      <dgm:prSet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Первичное медицинское звено:</a:t>
          </a:r>
          <a:endParaRPr lang="ru-RU">
            <a:solidFill>
              <a:schemeClr val="tx1"/>
            </a:solidFill>
          </a:endParaRPr>
        </a:p>
      </dgm:t>
    </dgm:pt>
    <dgm:pt modelId="{04816486-4200-4079-87C1-5B8FF87238F4}" type="parTrans" cxnId="{7223286C-6442-4D59-92CA-2589594699B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204DDC3-DB33-4D2A-8D5E-A0ACD4E95851}" type="sibTrans" cxnId="{7223286C-6442-4D59-92CA-2589594699B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1F46289-7652-4678-A4C1-6A49CB310B38}">
      <dgm:prSet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Поликлиники в муниципальных образованиях</a:t>
          </a:r>
          <a:endParaRPr lang="ru-RU">
            <a:solidFill>
              <a:schemeClr val="tx1"/>
            </a:solidFill>
          </a:endParaRPr>
        </a:p>
      </dgm:t>
    </dgm:pt>
    <dgm:pt modelId="{6F7A4DAB-2E29-4C0C-AFC2-9E43E3BD78A9}" type="parTrans" cxnId="{2A96D127-7AEF-45EB-AC68-3D9B2A7B3C3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EC3BC89-CFF6-490B-B413-C42713BC7952}" type="sibTrans" cxnId="{2A96D127-7AEF-45EB-AC68-3D9B2A7B3C3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5FAF19A-5FA6-49BE-AB05-1D38365CC87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Кабинеты добровольного, в том числе анонимного обследования на ВИЧ</a:t>
          </a:r>
          <a:endParaRPr lang="ru-RU" dirty="0">
            <a:solidFill>
              <a:schemeClr val="tx1"/>
            </a:solidFill>
          </a:endParaRPr>
        </a:p>
      </dgm:t>
    </dgm:pt>
    <dgm:pt modelId="{5D0F9968-FC79-429B-AF5B-458A7DBE11FE}" type="parTrans" cxnId="{349FBA29-BDB5-41F2-904B-463B7793DB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76852E6-3D23-4647-80BC-504B40097AFF}" type="sibTrans" cxnId="{349FBA29-BDB5-41F2-904B-463B7793DB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97701C0-92E2-4EA2-8DA7-6B2844EA3089}">
      <dgm:prSet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Стационары в муниципальных образованиях</a:t>
          </a:r>
          <a:endParaRPr lang="ru-RU">
            <a:solidFill>
              <a:schemeClr val="tx1"/>
            </a:solidFill>
          </a:endParaRPr>
        </a:p>
      </dgm:t>
    </dgm:pt>
    <dgm:pt modelId="{A23751DD-E4E0-4881-97BE-1A89675361C9}" type="parTrans" cxnId="{33D22001-66A7-4726-A70C-E582E69CBC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504FA01-02F9-48EC-8283-2184729EEA33}" type="sibTrans" cxnId="{33D22001-66A7-4726-A70C-E582E69CBC6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814119E-8A51-46FC-9D31-BF63EDD783A9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Первичная специализированная и специализированная мед. помощь:</a:t>
          </a:r>
          <a:endParaRPr lang="ru-RU" dirty="0">
            <a:solidFill>
              <a:schemeClr val="tx1"/>
            </a:solidFill>
          </a:endParaRPr>
        </a:p>
      </dgm:t>
    </dgm:pt>
    <dgm:pt modelId="{929C71F0-0860-4E39-BFAF-16BC5CB0AC09}" type="parTrans" cxnId="{892F4B02-22DB-4FF7-944E-3745327D19F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13BF765-AF86-472B-88DA-3982D7BCA227}" type="sibTrans" cxnId="{892F4B02-22DB-4FF7-944E-3745327D19F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345D8E1-E794-4C7F-92DF-AC9C676027EF}">
      <dgm:prSet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Наркологические диспансеры</a:t>
          </a:r>
          <a:endParaRPr lang="ru-RU">
            <a:solidFill>
              <a:schemeClr val="tx1"/>
            </a:solidFill>
          </a:endParaRPr>
        </a:p>
      </dgm:t>
    </dgm:pt>
    <dgm:pt modelId="{4CA62A56-DF33-4280-996B-D4F4AAC7A63B}" type="parTrans" cxnId="{D2419090-2BAD-4DC4-B06A-3775FA8F0B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5795D16-1118-469C-BDDD-890553BB051C}" type="sibTrans" cxnId="{D2419090-2BAD-4DC4-B06A-3775FA8F0B0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022F6F2-6435-4716-8AE2-5DF2BBB31B3C}">
      <dgm:prSet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Кожно-венерологические диспансеры</a:t>
          </a:r>
          <a:endParaRPr lang="ru-RU">
            <a:solidFill>
              <a:schemeClr val="tx1"/>
            </a:solidFill>
          </a:endParaRPr>
        </a:p>
      </dgm:t>
    </dgm:pt>
    <dgm:pt modelId="{20E77F5B-5E7B-4B52-9B71-54A4E91B5822}" type="parTrans" cxnId="{8651AB1F-BD92-424C-9CA1-78EC3D7C0E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81AB6DF-4084-4062-9204-F713EBFD808D}" type="sibTrans" cxnId="{8651AB1F-BD92-424C-9CA1-78EC3D7C0E8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5658F37-1FEC-4486-9DA1-3001E43227C0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Стационарное отделение МОПТД</a:t>
          </a:r>
          <a:endParaRPr lang="ru-RU" dirty="0">
            <a:solidFill>
              <a:schemeClr val="tx1"/>
            </a:solidFill>
          </a:endParaRPr>
        </a:p>
      </dgm:t>
    </dgm:pt>
    <dgm:pt modelId="{4BA115E1-09A6-4F34-A8B2-E7C606509A5A}" type="parTrans" cxnId="{9E9383E3-E98B-4E38-AFC8-EBC8222CF56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5AF4213-CB17-4BE3-A608-4DBB07A61072}" type="sibTrans" cxnId="{9E9383E3-E98B-4E38-AFC8-EBC8222CF56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A1C53AF-46D6-49A3-835F-6C407DA7EAA8}">
      <dgm:prSet/>
      <dgm:spPr/>
      <dgm:t>
        <a:bodyPr/>
        <a:lstStyle/>
        <a:p>
          <a:r>
            <a:rPr lang="ru-RU" b="1">
              <a:solidFill>
                <a:schemeClr val="tx1"/>
              </a:solidFill>
            </a:rPr>
            <a:t>Стационарное отделение МОПБ</a:t>
          </a:r>
          <a:endParaRPr lang="ru-RU">
            <a:solidFill>
              <a:schemeClr val="tx1"/>
            </a:solidFill>
          </a:endParaRPr>
        </a:p>
      </dgm:t>
    </dgm:pt>
    <dgm:pt modelId="{B2FBC230-D425-4679-B8E7-FC3B0E2089A5}" type="parTrans" cxnId="{F38D7F6E-6056-47D6-BE06-95B563E9D9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BA23E86-E3B5-4328-879D-3FAC02B87ACD}" type="sibTrans" cxnId="{F38D7F6E-6056-47D6-BE06-95B563E9D99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8829A20-105E-4646-8220-DC252F37E840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Койки инфекционного профиля</a:t>
          </a:r>
          <a:endParaRPr lang="ru-RU" dirty="0">
            <a:solidFill>
              <a:schemeClr val="tx1"/>
            </a:solidFill>
          </a:endParaRPr>
        </a:p>
      </dgm:t>
    </dgm:pt>
    <dgm:pt modelId="{CAE45FF5-BF4E-4771-8D21-6198D577B649}" type="parTrans" cxnId="{5B3EAAD0-E61A-454B-8B99-6C3354F165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CB4FBB7-889B-4E9F-97B1-2764D5FCC0D7}" type="sibTrans" cxnId="{5B3EAAD0-E61A-454B-8B99-6C3354F165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601CCC4-9D7B-4CAA-82BC-B4779756673D}" type="pres">
      <dgm:prSet presAssocID="{9265EB20-F087-4B14-ABAA-C86D7BC21836}" presName="linear" presStyleCnt="0">
        <dgm:presLayoutVars>
          <dgm:animLvl val="lvl"/>
          <dgm:resizeHandles val="exact"/>
        </dgm:presLayoutVars>
      </dgm:prSet>
      <dgm:spPr/>
    </dgm:pt>
    <dgm:pt modelId="{703C3AF2-B122-41FD-A70E-BAFE60B6BF9D}" type="pres">
      <dgm:prSet presAssocID="{B7A96D46-EE2E-430D-8A0D-2C289997704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453AC66-5562-42BD-BD44-6BD41CE1E5A2}" type="pres">
      <dgm:prSet presAssocID="{B7A96D46-EE2E-430D-8A0D-2C2899977045}" presName="childText" presStyleLbl="revTx" presStyleIdx="0" presStyleCnt="2">
        <dgm:presLayoutVars>
          <dgm:bulletEnabled val="1"/>
        </dgm:presLayoutVars>
      </dgm:prSet>
      <dgm:spPr/>
    </dgm:pt>
    <dgm:pt modelId="{3A3344CC-0994-4EC4-B035-54EB14C4D00F}" type="pres">
      <dgm:prSet presAssocID="{B814119E-8A51-46FC-9D31-BF63EDD783A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3BCD925-43CB-46E2-BD49-EE24D043D6F2}" type="pres">
      <dgm:prSet presAssocID="{B814119E-8A51-46FC-9D31-BF63EDD783A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3D22001-66A7-4726-A70C-E582E69CBC6B}" srcId="{B7A96D46-EE2E-430D-8A0D-2C2899977045}" destId="{297701C0-92E2-4EA2-8DA7-6B2844EA3089}" srcOrd="2" destOrd="0" parTransId="{A23751DD-E4E0-4881-97BE-1A89675361C9}" sibTransId="{C504FA01-02F9-48EC-8283-2184729EEA33}"/>
    <dgm:cxn modelId="{892F4B02-22DB-4FF7-944E-3745327D19FF}" srcId="{9265EB20-F087-4B14-ABAA-C86D7BC21836}" destId="{B814119E-8A51-46FC-9D31-BF63EDD783A9}" srcOrd="1" destOrd="0" parTransId="{929C71F0-0860-4E39-BFAF-16BC5CB0AC09}" sibTransId="{113BF765-AF86-472B-88DA-3982D7BCA227}"/>
    <dgm:cxn modelId="{484CC605-F76E-4628-B952-B3B73E790FDA}" type="presOf" srcId="{88829A20-105E-4646-8220-DC252F37E840}" destId="{93BCD925-43CB-46E2-BD49-EE24D043D6F2}" srcOrd="0" destOrd="4" presId="urn:microsoft.com/office/officeart/2005/8/layout/vList2"/>
    <dgm:cxn modelId="{2F1FF514-8BBF-449F-8F78-A332CE77C7BF}" type="presOf" srcId="{1345D8E1-E794-4C7F-92DF-AC9C676027EF}" destId="{93BCD925-43CB-46E2-BD49-EE24D043D6F2}" srcOrd="0" destOrd="0" presId="urn:microsoft.com/office/officeart/2005/8/layout/vList2"/>
    <dgm:cxn modelId="{8651AB1F-BD92-424C-9CA1-78EC3D7C0E85}" srcId="{B814119E-8A51-46FC-9D31-BF63EDD783A9}" destId="{9022F6F2-6435-4716-8AE2-5DF2BBB31B3C}" srcOrd="1" destOrd="0" parTransId="{20E77F5B-5E7B-4B52-9B71-54A4E91B5822}" sibTransId="{081AB6DF-4084-4062-9204-F713EBFD808D}"/>
    <dgm:cxn modelId="{2A96D127-7AEF-45EB-AC68-3D9B2A7B3C34}" srcId="{B7A96D46-EE2E-430D-8A0D-2C2899977045}" destId="{71F46289-7652-4678-A4C1-6A49CB310B38}" srcOrd="0" destOrd="0" parTransId="{6F7A4DAB-2E29-4C0C-AFC2-9E43E3BD78A9}" sibTransId="{1EC3BC89-CFF6-490B-B413-C42713BC7952}"/>
    <dgm:cxn modelId="{349FBA29-BDB5-41F2-904B-463B7793DB55}" srcId="{B7A96D46-EE2E-430D-8A0D-2C2899977045}" destId="{F5FAF19A-5FA6-49BE-AB05-1D38365CC871}" srcOrd="1" destOrd="0" parTransId="{5D0F9968-FC79-429B-AF5B-458A7DBE11FE}" sibTransId="{A76852E6-3D23-4647-80BC-504B40097AFF}"/>
    <dgm:cxn modelId="{A4B2AA3A-2B3C-4F0D-B301-CD17213BDA6C}" type="presOf" srcId="{B7A96D46-EE2E-430D-8A0D-2C2899977045}" destId="{703C3AF2-B122-41FD-A70E-BAFE60B6BF9D}" srcOrd="0" destOrd="0" presId="urn:microsoft.com/office/officeart/2005/8/layout/vList2"/>
    <dgm:cxn modelId="{9AA90064-7A79-44D0-A589-0FFE70AD43D3}" type="presOf" srcId="{3A1C53AF-46D6-49A3-835F-6C407DA7EAA8}" destId="{93BCD925-43CB-46E2-BD49-EE24D043D6F2}" srcOrd="0" destOrd="3" presId="urn:microsoft.com/office/officeart/2005/8/layout/vList2"/>
    <dgm:cxn modelId="{E3F34248-D887-4354-91FD-220BCA5629DA}" type="presOf" srcId="{9265EB20-F087-4B14-ABAA-C86D7BC21836}" destId="{2601CCC4-9D7B-4CAA-82BC-B4779756673D}" srcOrd="0" destOrd="0" presId="urn:microsoft.com/office/officeart/2005/8/layout/vList2"/>
    <dgm:cxn modelId="{7223286C-6442-4D59-92CA-2589594699B6}" srcId="{9265EB20-F087-4B14-ABAA-C86D7BC21836}" destId="{B7A96D46-EE2E-430D-8A0D-2C2899977045}" srcOrd="0" destOrd="0" parTransId="{04816486-4200-4079-87C1-5B8FF87238F4}" sibTransId="{E204DDC3-DB33-4D2A-8D5E-A0ACD4E95851}"/>
    <dgm:cxn modelId="{F38D7F6E-6056-47D6-BE06-95B563E9D99A}" srcId="{B814119E-8A51-46FC-9D31-BF63EDD783A9}" destId="{3A1C53AF-46D6-49A3-835F-6C407DA7EAA8}" srcOrd="3" destOrd="0" parTransId="{B2FBC230-D425-4679-B8E7-FC3B0E2089A5}" sibTransId="{CBA23E86-E3B5-4328-879D-3FAC02B87ACD}"/>
    <dgm:cxn modelId="{63085254-9179-49B2-90D5-4847E6CE3E09}" type="presOf" srcId="{F5FAF19A-5FA6-49BE-AB05-1D38365CC871}" destId="{F453AC66-5562-42BD-BD44-6BD41CE1E5A2}" srcOrd="0" destOrd="1" presId="urn:microsoft.com/office/officeart/2005/8/layout/vList2"/>
    <dgm:cxn modelId="{21266786-0AED-4C88-AA9A-4F76D4035927}" type="presOf" srcId="{297701C0-92E2-4EA2-8DA7-6B2844EA3089}" destId="{F453AC66-5562-42BD-BD44-6BD41CE1E5A2}" srcOrd="0" destOrd="2" presId="urn:microsoft.com/office/officeart/2005/8/layout/vList2"/>
    <dgm:cxn modelId="{D2419090-2BAD-4DC4-B06A-3775FA8F0B0E}" srcId="{B814119E-8A51-46FC-9D31-BF63EDD783A9}" destId="{1345D8E1-E794-4C7F-92DF-AC9C676027EF}" srcOrd="0" destOrd="0" parTransId="{4CA62A56-DF33-4280-996B-D4F4AAC7A63B}" sibTransId="{95795D16-1118-469C-BDDD-890553BB051C}"/>
    <dgm:cxn modelId="{5B3EAAD0-E61A-454B-8B99-6C3354F165E3}" srcId="{B814119E-8A51-46FC-9D31-BF63EDD783A9}" destId="{88829A20-105E-4646-8220-DC252F37E840}" srcOrd="4" destOrd="0" parTransId="{CAE45FF5-BF4E-4771-8D21-6198D577B649}" sibTransId="{3CB4FBB7-889B-4E9F-97B1-2764D5FCC0D7}"/>
    <dgm:cxn modelId="{9E9383E3-E98B-4E38-AFC8-EBC8222CF564}" srcId="{B814119E-8A51-46FC-9D31-BF63EDD783A9}" destId="{95658F37-1FEC-4486-9DA1-3001E43227C0}" srcOrd="2" destOrd="0" parTransId="{4BA115E1-09A6-4F34-A8B2-E7C606509A5A}" sibTransId="{25AF4213-CB17-4BE3-A608-4DBB07A61072}"/>
    <dgm:cxn modelId="{F5652DE5-2264-45B3-8F89-15B1E8D61418}" type="presOf" srcId="{95658F37-1FEC-4486-9DA1-3001E43227C0}" destId="{93BCD925-43CB-46E2-BD49-EE24D043D6F2}" srcOrd="0" destOrd="2" presId="urn:microsoft.com/office/officeart/2005/8/layout/vList2"/>
    <dgm:cxn modelId="{F55F30E6-B26F-4562-85F2-2091694FD84E}" type="presOf" srcId="{B814119E-8A51-46FC-9D31-BF63EDD783A9}" destId="{3A3344CC-0994-4EC4-B035-54EB14C4D00F}" srcOrd="0" destOrd="0" presId="urn:microsoft.com/office/officeart/2005/8/layout/vList2"/>
    <dgm:cxn modelId="{BDB188E8-81AA-4EAD-897C-E7C6C2CAEAB3}" type="presOf" srcId="{71F46289-7652-4678-A4C1-6A49CB310B38}" destId="{F453AC66-5562-42BD-BD44-6BD41CE1E5A2}" srcOrd="0" destOrd="0" presId="urn:microsoft.com/office/officeart/2005/8/layout/vList2"/>
    <dgm:cxn modelId="{3B50DEEA-F7D9-4059-B0CF-92CFE0A3196E}" type="presOf" srcId="{9022F6F2-6435-4716-8AE2-5DF2BBB31B3C}" destId="{93BCD925-43CB-46E2-BD49-EE24D043D6F2}" srcOrd="0" destOrd="1" presId="urn:microsoft.com/office/officeart/2005/8/layout/vList2"/>
    <dgm:cxn modelId="{612B3FEF-AE06-4A7F-A710-3087237E432B}" type="presParOf" srcId="{2601CCC4-9D7B-4CAA-82BC-B4779756673D}" destId="{703C3AF2-B122-41FD-A70E-BAFE60B6BF9D}" srcOrd="0" destOrd="0" presId="urn:microsoft.com/office/officeart/2005/8/layout/vList2"/>
    <dgm:cxn modelId="{15240B07-7B8D-44CE-9D49-399A0B552553}" type="presParOf" srcId="{2601CCC4-9D7B-4CAA-82BC-B4779756673D}" destId="{F453AC66-5562-42BD-BD44-6BD41CE1E5A2}" srcOrd="1" destOrd="0" presId="urn:microsoft.com/office/officeart/2005/8/layout/vList2"/>
    <dgm:cxn modelId="{ABBF9808-B42F-4AC3-9295-C903849F6EDC}" type="presParOf" srcId="{2601CCC4-9D7B-4CAA-82BC-B4779756673D}" destId="{3A3344CC-0994-4EC4-B035-54EB14C4D00F}" srcOrd="2" destOrd="0" presId="urn:microsoft.com/office/officeart/2005/8/layout/vList2"/>
    <dgm:cxn modelId="{DAADCE87-8509-4129-B0E1-783ACFC7818C}" type="presParOf" srcId="{2601CCC4-9D7B-4CAA-82BC-B4779756673D}" destId="{93BCD925-43CB-46E2-BD49-EE24D043D6F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1E38BA2-E709-4A82-B88F-1087B432B2C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C121222-E049-4A76-B0C0-0BC99FDC71ED}">
      <dgm:prSet/>
      <dgm:spPr/>
      <dgm:t>
        <a:bodyPr/>
        <a:lstStyle/>
        <a:p>
          <a:pPr rtl="0"/>
          <a:r>
            <a:rPr lang="ru-RU" b="1" dirty="0"/>
            <a:t>Пациенты из уязвимых групп (ЛУН, РКС, МСМ) не всегда мотивированы сдавать кровь в поликлинике</a:t>
          </a:r>
        </a:p>
      </dgm:t>
    </dgm:pt>
    <dgm:pt modelId="{FC58730E-C326-4DFC-96CE-69B2AFF01787}" type="parTrans" cxnId="{D1D491CE-180A-4181-A4CC-BB9B39C82875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D407ACC0-14C8-455F-9B84-72828B0DA801}" type="sibTrans" cxnId="{D1D491CE-180A-4181-A4CC-BB9B39C82875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3CEF3782-71D1-45A8-A471-28C55CE538B6}">
      <dgm:prSet/>
      <dgm:spPr/>
      <dgm:t>
        <a:bodyPr/>
        <a:lstStyle/>
        <a:p>
          <a:pPr rtl="0"/>
          <a:r>
            <a:rPr lang="ru-RU" b="1" dirty="0"/>
            <a:t>Часы работы кабинета тестирования и консультирования</a:t>
          </a:r>
        </a:p>
      </dgm:t>
    </dgm:pt>
    <dgm:pt modelId="{E6C78B13-AED7-4B3D-8D13-9D59C58B10A1}" type="parTrans" cxnId="{83C738F8-520C-49BD-9DEF-1D051485749C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C894F57C-FFC7-4E3A-A2AA-3F61A58956F9}" type="sibTrans" cxnId="{83C738F8-520C-49BD-9DEF-1D051485749C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E52BC1DF-1726-4115-9344-94BFC06AAD69}">
      <dgm:prSet/>
      <dgm:spPr/>
      <dgm:t>
        <a:bodyPr/>
        <a:lstStyle/>
        <a:p>
          <a:pPr rtl="0"/>
          <a:r>
            <a:rPr lang="ru-RU" b="1" dirty="0"/>
            <a:t>Отсутствие возможности анонимного обследования</a:t>
          </a:r>
        </a:p>
      </dgm:t>
    </dgm:pt>
    <dgm:pt modelId="{DB356E03-1EA0-4617-A2EB-AED8D0CD8F5D}" type="parTrans" cxnId="{776A56AF-D383-43DF-8FE2-9308BE09ED4B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1B161A07-F78F-43A6-B701-4CB8622BE889}" type="sibTrans" cxnId="{776A56AF-D383-43DF-8FE2-9308BE09ED4B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F4B1AA18-903C-4B8B-8434-B4E08296C0B3}">
      <dgm:prSet/>
      <dgm:spPr/>
      <dgm:t>
        <a:bodyPr/>
        <a:lstStyle/>
        <a:p>
          <a:pPr rtl="0"/>
          <a:r>
            <a:rPr lang="ru-RU" b="1" dirty="0"/>
            <a:t>За получением результата обращаются не более двух третей сдавших кровь, т.е. необходима мотивация</a:t>
          </a:r>
        </a:p>
      </dgm:t>
    </dgm:pt>
    <dgm:pt modelId="{E3D4623C-BCCB-4774-9C34-27D96E199F79}" type="parTrans" cxnId="{99F44607-EA7F-47E5-B1C5-975AEA30700F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4C41D072-C8E5-4DD7-8A6F-41933B34F77F}" type="sibTrans" cxnId="{99F44607-EA7F-47E5-B1C5-975AEA30700F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377EFF2F-78A6-4510-A0EB-E2584AFAF127}">
      <dgm:prSet/>
      <dgm:spPr/>
      <dgm:t>
        <a:bodyPr/>
        <a:lstStyle/>
        <a:p>
          <a:pPr rtl="0"/>
          <a:r>
            <a:rPr lang="ru-RU" b="1" dirty="0"/>
            <a:t>Консультирование должно быть четким, понятным,  с учетом конкретной ситуации </a:t>
          </a:r>
        </a:p>
      </dgm:t>
    </dgm:pt>
    <dgm:pt modelId="{0CB084B1-B715-4969-A025-17490BAFD7AB}" type="parTrans" cxnId="{134BD0EC-2D0B-49D5-B13F-F850B8187381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1F1E1D1D-9E1A-40EA-B213-970C23F47F43}" type="sibTrans" cxnId="{134BD0EC-2D0B-49D5-B13F-F850B8187381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0A937C35-32BF-44C4-886F-41EE633B373B}" type="pres">
      <dgm:prSet presAssocID="{B1E38BA2-E709-4A82-B88F-1087B432B2CA}" presName="linear" presStyleCnt="0">
        <dgm:presLayoutVars>
          <dgm:animLvl val="lvl"/>
          <dgm:resizeHandles val="exact"/>
        </dgm:presLayoutVars>
      </dgm:prSet>
      <dgm:spPr/>
    </dgm:pt>
    <dgm:pt modelId="{AA48F1E5-80C4-4933-9FDD-729ED2659530}" type="pres">
      <dgm:prSet presAssocID="{DC121222-E049-4A76-B0C0-0BC99FDC71E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9076303-111F-4613-B1E9-9A7AC93852D0}" type="pres">
      <dgm:prSet presAssocID="{D407ACC0-14C8-455F-9B84-72828B0DA801}" presName="spacer" presStyleCnt="0"/>
      <dgm:spPr/>
    </dgm:pt>
    <dgm:pt modelId="{5EF26BA2-45FD-4987-A2B8-6688B3A26C74}" type="pres">
      <dgm:prSet presAssocID="{3CEF3782-71D1-45A8-A471-28C55CE538B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DFA865B-1A2D-46C4-8912-96FD2FDECE0B}" type="pres">
      <dgm:prSet presAssocID="{C894F57C-FFC7-4E3A-A2AA-3F61A58956F9}" presName="spacer" presStyleCnt="0"/>
      <dgm:spPr/>
    </dgm:pt>
    <dgm:pt modelId="{10C5B4F7-810C-4D03-B754-FE773DC28456}" type="pres">
      <dgm:prSet presAssocID="{E52BC1DF-1726-4115-9344-94BFC06AAD6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F802B8E-1819-45AE-B546-FC98F0EBA460}" type="pres">
      <dgm:prSet presAssocID="{1B161A07-F78F-43A6-B701-4CB8622BE889}" presName="spacer" presStyleCnt="0"/>
      <dgm:spPr/>
    </dgm:pt>
    <dgm:pt modelId="{39BAA9E6-534E-46FA-A4D1-E175301C448D}" type="pres">
      <dgm:prSet presAssocID="{F4B1AA18-903C-4B8B-8434-B4E08296C0B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FBA9BEA-C49E-4E73-B900-1DA3AD7B3B37}" type="pres">
      <dgm:prSet presAssocID="{4C41D072-C8E5-4DD7-8A6F-41933B34F77F}" presName="spacer" presStyleCnt="0"/>
      <dgm:spPr/>
    </dgm:pt>
    <dgm:pt modelId="{3CA4EFA9-01A4-4FBB-A43E-00A1D6EF4328}" type="pres">
      <dgm:prSet presAssocID="{377EFF2F-78A6-4510-A0EB-E2584AFAF12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9F44607-EA7F-47E5-B1C5-975AEA30700F}" srcId="{B1E38BA2-E709-4A82-B88F-1087B432B2CA}" destId="{F4B1AA18-903C-4B8B-8434-B4E08296C0B3}" srcOrd="3" destOrd="0" parTransId="{E3D4623C-BCCB-4774-9C34-27D96E199F79}" sibTransId="{4C41D072-C8E5-4DD7-8A6F-41933B34F77F}"/>
    <dgm:cxn modelId="{1D7B2612-F8BB-4139-82F8-D4007ABA96EF}" type="presOf" srcId="{E52BC1DF-1726-4115-9344-94BFC06AAD69}" destId="{10C5B4F7-810C-4D03-B754-FE773DC28456}" srcOrd="0" destOrd="0" presId="urn:microsoft.com/office/officeart/2005/8/layout/vList2"/>
    <dgm:cxn modelId="{D963F72D-8855-4F53-94B6-B6A4CE5E3385}" type="presOf" srcId="{377EFF2F-78A6-4510-A0EB-E2584AFAF127}" destId="{3CA4EFA9-01A4-4FBB-A43E-00A1D6EF4328}" srcOrd="0" destOrd="0" presId="urn:microsoft.com/office/officeart/2005/8/layout/vList2"/>
    <dgm:cxn modelId="{9EBB1A3D-EA26-4190-B7BC-EEDC6A3D5E74}" type="presOf" srcId="{3CEF3782-71D1-45A8-A471-28C55CE538B6}" destId="{5EF26BA2-45FD-4987-A2B8-6688B3A26C74}" srcOrd="0" destOrd="0" presId="urn:microsoft.com/office/officeart/2005/8/layout/vList2"/>
    <dgm:cxn modelId="{31648A7A-8142-4EFB-AA50-0BEAFE0EAAB3}" type="presOf" srcId="{DC121222-E049-4A76-B0C0-0BC99FDC71ED}" destId="{AA48F1E5-80C4-4933-9FDD-729ED2659530}" srcOrd="0" destOrd="0" presId="urn:microsoft.com/office/officeart/2005/8/layout/vList2"/>
    <dgm:cxn modelId="{12CDDFA8-DC32-43F2-BC6E-B8C5B41E0857}" type="presOf" srcId="{B1E38BA2-E709-4A82-B88F-1087B432B2CA}" destId="{0A937C35-32BF-44C4-886F-41EE633B373B}" srcOrd="0" destOrd="0" presId="urn:microsoft.com/office/officeart/2005/8/layout/vList2"/>
    <dgm:cxn modelId="{776A56AF-D383-43DF-8FE2-9308BE09ED4B}" srcId="{B1E38BA2-E709-4A82-B88F-1087B432B2CA}" destId="{E52BC1DF-1726-4115-9344-94BFC06AAD69}" srcOrd="2" destOrd="0" parTransId="{DB356E03-1EA0-4617-A2EB-AED8D0CD8F5D}" sibTransId="{1B161A07-F78F-43A6-B701-4CB8622BE889}"/>
    <dgm:cxn modelId="{D1D491CE-180A-4181-A4CC-BB9B39C82875}" srcId="{B1E38BA2-E709-4A82-B88F-1087B432B2CA}" destId="{DC121222-E049-4A76-B0C0-0BC99FDC71ED}" srcOrd="0" destOrd="0" parTransId="{FC58730E-C326-4DFC-96CE-69B2AFF01787}" sibTransId="{D407ACC0-14C8-455F-9B84-72828B0DA801}"/>
    <dgm:cxn modelId="{134BD0EC-2D0B-49D5-B13F-F850B8187381}" srcId="{B1E38BA2-E709-4A82-B88F-1087B432B2CA}" destId="{377EFF2F-78A6-4510-A0EB-E2584AFAF127}" srcOrd="4" destOrd="0" parTransId="{0CB084B1-B715-4969-A025-17490BAFD7AB}" sibTransId="{1F1E1D1D-9E1A-40EA-B213-970C23F47F43}"/>
    <dgm:cxn modelId="{D05E2FF2-004A-40FA-8313-4CCF9942F339}" type="presOf" srcId="{F4B1AA18-903C-4B8B-8434-B4E08296C0B3}" destId="{39BAA9E6-534E-46FA-A4D1-E175301C448D}" srcOrd="0" destOrd="0" presId="urn:microsoft.com/office/officeart/2005/8/layout/vList2"/>
    <dgm:cxn modelId="{83C738F8-520C-49BD-9DEF-1D051485749C}" srcId="{B1E38BA2-E709-4A82-B88F-1087B432B2CA}" destId="{3CEF3782-71D1-45A8-A471-28C55CE538B6}" srcOrd="1" destOrd="0" parTransId="{E6C78B13-AED7-4B3D-8D13-9D59C58B10A1}" sibTransId="{C894F57C-FFC7-4E3A-A2AA-3F61A58956F9}"/>
    <dgm:cxn modelId="{47528EAC-8347-43F2-9AD7-EA0B09A77530}" type="presParOf" srcId="{0A937C35-32BF-44C4-886F-41EE633B373B}" destId="{AA48F1E5-80C4-4933-9FDD-729ED2659530}" srcOrd="0" destOrd="0" presId="urn:microsoft.com/office/officeart/2005/8/layout/vList2"/>
    <dgm:cxn modelId="{244F3129-BCDE-45D5-B204-15AF191B234B}" type="presParOf" srcId="{0A937C35-32BF-44C4-886F-41EE633B373B}" destId="{19076303-111F-4613-B1E9-9A7AC93852D0}" srcOrd="1" destOrd="0" presId="urn:microsoft.com/office/officeart/2005/8/layout/vList2"/>
    <dgm:cxn modelId="{828C1DE2-37CB-45C4-8F94-7806A141E0B2}" type="presParOf" srcId="{0A937C35-32BF-44C4-886F-41EE633B373B}" destId="{5EF26BA2-45FD-4987-A2B8-6688B3A26C74}" srcOrd="2" destOrd="0" presId="urn:microsoft.com/office/officeart/2005/8/layout/vList2"/>
    <dgm:cxn modelId="{AE6731CB-01BB-483A-BDAE-492C0E65D23F}" type="presParOf" srcId="{0A937C35-32BF-44C4-886F-41EE633B373B}" destId="{DDFA865B-1A2D-46C4-8912-96FD2FDECE0B}" srcOrd="3" destOrd="0" presId="urn:microsoft.com/office/officeart/2005/8/layout/vList2"/>
    <dgm:cxn modelId="{2A865AA4-C0C4-47AD-AC1D-C6B52EFFA86D}" type="presParOf" srcId="{0A937C35-32BF-44C4-886F-41EE633B373B}" destId="{10C5B4F7-810C-4D03-B754-FE773DC28456}" srcOrd="4" destOrd="0" presId="urn:microsoft.com/office/officeart/2005/8/layout/vList2"/>
    <dgm:cxn modelId="{EF3C3CA0-FE45-477C-B0BC-19329B6981ED}" type="presParOf" srcId="{0A937C35-32BF-44C4-886F-41EE633B373B}" destId="{AF802B8E-1819-45AE-B546-FC98F0EBA460}" srcOrd="5" destOrd="0" presId="urn:microsoft.com/office/officeart/2005/8/layout/vList2"/>
    <dgm:cxn modelId="{D26DE4D1-F4A7-4A8C-9100-A2CC800E563B}" type="presParOf" srcId="{0A937C35-32BF-44C4-886F-41EE633B373B}" destId="{39BAA9E6-534E-46FA-A4D1-E175301C448D}" srcOrd="6" destOrd="0" presId="urn:microsoft.com/office/officeart/2005/8/layout/vList2"/>
    <dgm:cxn modelId="{3A684733-D700-4A81-83AA-53770F45E58E}" type="presParOf" srcId="{0A937C35-32BF-44C4-886F-41EE633B373B}" destId="{CFBA9BEA-C49E-4E73-B900-1DA3AD7B3B37}" srcOrd="7" destOrd="0" presId="urn:microsoft.com/office/officeart/2005/8/layout/vList2"/>
    <dgm:cxn modelId="{25B07BEA-2D39-45CD-B823-AED452649F4A}" type="presParOf" srcId="{0A937C35-32BF-44C4-886F-41EE633B373B}" destId="{3CA4EFA9-01A4-4FBB-A43E-00A1D6EF432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8693C2-28FB-417F-9DCB-15516A97AF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C61223-5487-43D9-B9C0-1FC4FB0957A4}">
      <dgm:prSet/>
      <dgm:spPr/>
      <dgm:t>
        <a:bodyPr/>
        <a:lstStyle/>
        <a:p>
          <a:pPr algn="ctr" rtl="0"/>
          <a:r>
            <a:rPr lang="ru-RU" b="1" dirty="0">
              <a:solidFill>
                <a:schemeClr val="tx1"/>
              </a:solidFill>
            </a:rPr>
            <a:t>Консультирование </a:t>
          </a:r>
          <a:r>
            <a:rPr lang="ru-RU" dirty="0">
              <a:solidFill>
                <a:schemeClr val="tx1"/>
              </a:solidFill>
            </a:rPr>
            <a:t>- конфиденциальный диалог между клиентом (обратившимся лицом) и консультантом (лицом, предоставляющим поддержку), имеющий целью помочь клиенту преодолеть психоэмоциональный стресс и принять свои собственные решения относительно ВИЧ-инфекции</a:t>
          </a:r>
          <a:endParaRPr lang="ru-RU" dirty="0">
            <a:solidFill>
              <a:srgbClr val="002060"/>
            </a:solidFill>
          </a:endParaRPr>
        </a:p>
      </dgm:t>
    </dgm:pt>
    <dgm:pt modelId="{3474D69B-FE73-4A62-8A13-CAFBB948E509}" type="parTrans" cxnId="{D626BCE0-37A5-436D-A168-17576EA3A044}">
      <dgm:prSet/>
      <dgm:spPr/>
      <dgm:t>
        <a:bodyPr/>
        <a:lstStyle/>
        <a:p>
          <a:endParaRPr lang="ru-RU"/>
        </a:p>
      </dgm:t>
    </dgm:pt>
    <dgm:pt modelId="{BD558EBE-BD47-43D8-AF7B-82634F2B2551}" type="sibTrans" cxnId="{D626BCE0-37A5-436D-A168-17576EA3A044}">
      <dgm:prSet/>
      <dgm:spPr/>
      <dgm:t>
        <a:bodyPr/>
        <a:lstStyle/>
        <a:p>
          <a:endParaRPr lang="ru-RU"/>
        </a:p>
      </dgm:t>
    </dgm:pt>
    <dgm:pt modelId="{64201814-DF8F-4F98-9408-4C5F1F961CD4}" type="pres">
      <dgm:prSet presAssocID="{7D8693C2-28FB-417F-9DCB-15516A97AFED}" presName="linear" presStyleCnt="0">
        <dgm:presLayoutVars>
          <dgm:animLvl val="lvl"/>
          <dgm:resizeHandles val="exact"/>
        </dgm:presLayoutVars>
      </dgm:prSet>
      <dgm:spPr/>
    </dgm:pt>
    <dgm:pt modelId="{8A7E88F4-26DA-4277-BBF4-9E6BF9DDED77}" type="pres">
      <dgm:prSet presAssocID="{07C61223-5487-43D9-B9C0-1FC4FB0957A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21FE806-9E2C-488E-9261-4507BC8846C2}" type="presOf" srcId="{07C61223-5487-43D9-B9C0-1FC4FB0957A4}" destId="{8A7E88F4-26DA-4277-BBF4-9E6BF9DDED77}" srcOrd="0" destOrd="0" presId="urn:microsoft.com/office/officeart/2005/8/layout/vList2"/>
    <dgm:cxn modelId="{50A4858E-8E62-4A93-ACAA-5D95EF5E33D8}" type="presOf" srcId="{7D8693C2-28FB-417F-9DCB-15516A97AFED}" destId="{64201814-DF8F-4F98-9408-4C5F1F961CD4}" srcOrd="0" destOrd="0" presId="urn:microsoft.com/office/officeart/2005/8/layout/vList2"/>
    <dgm:cxn modelId="{D626BCE0-37A5-436D-A168-17576EA3A044}" srcId="{7D8693C2-28FB-417F-9DCB-15516A97AFED}" destId="{07C61223-5487-43D9-B9C0-1FC4FB0957A4}" srcOrd="0" destOrd="0" parTransId="{3474D69B-FE73-4A62-8A13-CAFBB948E509}" sibTransId="{BD558EBE-BD47-43D8-AF7B-82634F2B2551}"/>
    <dgm:cxn modelId="{B99EA508-2258-4F30-BBBB-7DFB844F61FF}" type="presParOf" srcId="{64201814-DF8F-4F98-9408-4C5F1F961CD4}" destId="{8A7E88F4-26DA-4277-BBF4-9E6BF9DDED7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5517908-EB32-4CD9-AFE9-A0CA2C12ABF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61BA3C7-05D7-488B-8C1E-581A1B5576B6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Качественное оформление направления</a:t>
          </a:r>
        </a:p>
      </dgm:t>
    </dgm:pt>
    <dgm:pt modelId="{BE13F3AB-38FD-4D8A-AA9D-67FD059BCAD9}" type="parTrans" cxnId="{67BD0C23-3D80-4BE9-85C8-E343844F494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AC30F99-9B59-4C18-8A0D-09B49E9B5946}" type="sibTrans" cxnId="{67BD0C23-3D80-4BE9-85C8-E343844F494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DE6F3F5-2705-4328-B53A-92FB6F21070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Консультирование специалистом с мотивацией на уточнение своего результата</a:t>
          </a:r>
        </a:p>
        <a:p>
          <a:endParaRPr lang="ru-RU" b="1" dirty="0">
            <a:solidFill>
              <a:schemeClr val="tx1"/>
            </a:solidFill>
          </a:endParaRPr>
        </a:p>
      </dgm:t>
    </dgm:pt>
    <dgm:pt modelId="{94A5F156-1A15-45B2-BFAE-1F21CC9BD7CB}" type="parTrans" cxnId="{18545AF2-1213-4256-B8B4-E30A7A9EE2F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82B7D6F0-03BF-4008-A942-1BC2FCC9AD12}" type="sibTrans" cxnId="{18545AF2-1213-4256-B8B4-E30A7A9EE2F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3CED095-5270-4820-9A5A-3EF2A0408817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Соблюдение сроков оформления документации и отправки образцов крови</a:t>
          </a:r>
        </a:p>
      </dgm:t>
    </dgm:pt>
    <dgm:pt modelId="{D67C6293-B663-4CAA-A0B3-FEFD8A990CCB}" type="parTrans" cxnId="{EA42F320-0231-4B09-B538-29E31336A3E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76E5969-1E76-48B8-9D86-B4CA82A6C883}" type="sibTrans" cxnId="{EA42F320-0231-4B09-B538-29E31336A3E0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03FB273-C468-413C-AE77-2E99AB07201C}">
      <dgm:prSet/>
      <dgm:spPr/>
      <dgm:t>
        <a:bodyPr/>
        <a:lstStyle/>
        <a:p>
          <a:r>
            <a:rPr lang="ru-RU" b="1" i="0" dirty="0">
              <a:solidFill>
                <a:schemeClr val="tx2"/>
              </a:solidFill>
            </a:rPr>
            <a:t>Соблюдение сроков получения результатов и информирование пациентов</a:t>
          </a:r>
        </a:p>
      </dgm:t>
    </dgm:pt>
    <dgm:pt modelId="{67EE4291-F45D-41B9-B4C8-1737F0B7ED1F}" type="parTrans" cxnId="{39E68C07-D9C1-496B-BDE0-6C4D602B13D0}">
      <dgm:prSet/>
      <dgm:spPr/>
      <dgm:t>
        <a:bodyPr/>
        <a:lstStyle/>
        <a:p>
          <a:endParaRPr lang="ru-RU"/>
        </a:p>
      </dgm:t>
    </dgm:pt>
    <dgm:pt modelId="{458186BE-DE56-448D-AA70-55B80F3E0720}" type="sibTrans" cxnId="{39E68C07-D9C1-496B-BDE0-6C4D602B13D0}">
      <dgm:prSet/>
      <dgm:spPr/>
      <dgm:t>
        <a:bodyPr/>
        <a:lstStyle/>
        <a:p>
          <a:endParaRPr lang="ru-RU"/>
        </a:p>
      </dgm:t>
    </dgm:pt>
    <dgm:pt modelId="{E93355A3-CC6F-4964-9758-73B28AD9B394}" type="pres">
      <dgm:prSet presAssocID="{B5517908-EB32-4CD9-AFE9-A0CA2C12ABFF}" presName="Name0" presStyleCnt="0">
        <dgm:presLayoutVars>
          <dgm:dir/>
          <dgm:resizeHandles val="exact"/>
        </dgm:presLayoutVars>
      </dgm:prSet>
      <dgm:spPr/>
    </dgm:pt>
    <dgm:pt modelId="{1ED83A37-6690-4B57-9EBF-9387EA8C778D}" type="pres">
      <dgm:prSet presAssocID="{861BA3C7-05D7-488B-8C1E-581A1B5576B6}" presName="node" presStyleLbl="node1" presStyleIdx="0" presStyleCnt="4">
        <dgm:presLayoutVars>
          <dgm:bulletEnabled val="1"/>
        </dgm:presLayoutVars>
      </dgm:prSet>
      <dgm:spPr/>
    </dgm:pt>
    <dgm:pt modelId="{C68D7FD1-45A1-42C6-BFCC-CEB87972B756}" type="pres">
      <dgm:prSet presAssocID="{BAC30F99-9B59-4C18-8A0D-09B49E9B5946}" presName="sibTrans" presStyleLbl="sibTrans2D1" presStyleIdx="0" presStyleCnt="3"/>
      <dgm:spPr/>
    </dgm:pt>
    <dgm:pt modelId="{72AD0521-8BCF-4700-8EC2-A7C142DFD707}" type="pres">
      <dgm:prSet presAssocID="{BAC30F99-9B59-4C18-8A0D-09B49E9B5946}" presName="connectorText" presStyleLbl="sibTrans2D1" presStyleIdx="0" presStyleCnt="3"/>
      <dgm:spPr/>
    </dgm:pt>
    <dgm:pt modelId="{13652AD3-6C2A-4837-A160-40131386E430}" type="pres">
      <dgm:prSet presAssocID="{1DE6F3F5-2705-4328-B53A-92FB6F21070F}" presName="node" presStyleLbl="node1" presStyleIdx="1" presStyleCnt="4">
        <dgm:presLayoutVars>
          <dgm:bulletEnabled val="1"/>
        </dgm:presLayoutVars>
      </dgm:prSet>
      <dgm:spPr/>
    </dgm:pt>
    <dgm:pt modelId="{676B76B9-9149-46B5-A4FC-12D573BB041C}" type="pres">
      <dgm:prSet presAssocID="{82B7D6F0-03BF-4008-A942-1BC2FCC9AD12}" presName="sibTrans" presStyleLbl="sibTrans2D1" presStyleIdx="1" presStyleCnt="3"/>
      <dgm:spPr/>
    </dgm:pt>
    <dgm:pt modelId="{7C2A66D7-C95E-41BD-9C44-04A235B8823B}" type="pres">
      <dgm:prSet presAssocID="{82B7D6F0-03BF-4008-A942-1BC2FCC9AD12}" presName="connectorText" presStyleLbl="sibTrans2D1" presStyleIdx="1" presStyleCnt="3"/>
      <dgm:spPr/>
    </dgm:pt>
    <dgm:pt modelId="{2AEFA140-F59D-49B4-846C-CA9EDC893944}" type="pres">
      <dgm:prSet presAssocID="{B3CED095-5270-4820-9A5A-3EF2A0408817}" presName="node" presStyleLbl="node1" presStyleIdx="2" presStyleCnt="4">
        <dgm:presLayoutVars>
          <dgm:bulletEnabled val="1"/>
        </dgm:presLayoutVars>
      </dgm:prSet>
      <dgm:spPr/>
    </dgm:pt>
    <dgm:pt modelId="{86332503-7ABB-4336-8368-2BAFB36B34C2}" type="pres">
      <dgm:prSet presAssocID="{D76E5969-1E76-48B8-9D86-B4CA82A6C883}" presName="sibTrans" presStyleLbl="sibTrans2D1" presStyleIdx="2" presStyleCnt="3"/>
      <dgm:spPr/>
    </dgm:pt>
    <dgm:pt modelId="{6A00D5D5-6CFD-4521-805B-D6947D0FF1E7}" type="pres">
      <dgm:prSet presAssocID="{D76E5969-1E76-48B8-9D86-B4CA82A6C883}" presName="connectorText" presStyleLbl="sibTrans2D1" presStyleIdx="2" presStyleCnt="3"/>
      <dgm:spPr/>
    </dgm:pt>
    <dgm:pt modelId="{A66904FC-7279-4944-A653-3B601BFD6CD5}" type="pres">
      <dgm:prSet presAssocID="{403FB273-C468-413C-AE77-2E99AB07201C}" presName="node" presStyleLbl="node1" presStyleIdx="3" presStyleCnt="4">
        <dgm:presLayoutVars>
          <dgm:bulletEnabled val="1"/>
        </dgm:presLayoutVars>
      </dgm:prSet>
      <dgm:spPr/>
    </dgm:pt>
  </dgm:ptLst>
  <dgm:cxnLst>
    <dgm:cxn modelId="{39E68C07-D9C1-496B-BDE0-6C4D602B13D0}" srcId="{B5517908-EB32-4CD9-AFE9-A0CA2C12ABFF}" destId="{403FB273-C468-413C-AE77-2E99AB07201C}" srcOrd="3" destOrd="0" parTransId="{67EE4291-F45D-41B9-B4C8-1737F0B7ED1F}" sibTransId="{458186BE-DE56-448D-AA70-55B80F3E0720}"/>
    <dgm:cxn modelId="{C1C8441F-47F1-42E9-BEFE-8AFFE903A25C}" type="presOf" srcId="{D76E5969-1E76-48B8-9D86-B4CA82A6C883}" destId="{6A00D5D5-6CFD-4521-805B-D6947D0FF1E7}" srcOrd="1" destOrd="0" presId="urn:microsoft.com/office/officeart/2005/8/layout/process1"/>
    <dgm:cxn modelId="{EA42F320-0231-4B09-B538-29E31336A3E0}" srcId="{B5517908-EB32-4CD9-AFE9-A0CA2C12ABFF}" destId="{B3CED095-5270-4820-9A5A-3EF2A0408817}" srcOrd="2" destOrd="0" parTransId="{D67C6293-B663-4CAA-A0B3-FEFD8A990CCB}" sibTransId="{D76E5969-1E76-48B8-9D86-B4CA82A6C883}"/>
    <dgm:cxn modelId="{D5259121-9412-4E34-8B5A-9826C31C6DA1}" type="presOf" srcId="{B3CED095-5270-4820-9A5A-3EF2A0408817}" destId="{2AEFA140-F59D-49B4-846C-CA9EDC893944}" srcOrd="0" destOrd="0" presId="urn:microsoft.com/office/officeart/2005/8/layout/process1"/>
    <dgm:cxn modelId="{67BD0C23-3D80-4BE9-85C8-E343844F4947}" srcId="{B5517908-EB32-4CD9-AFE9-A0CA2C12ABFF}" destId="{861BA3C7-05D7-488B-8C1E-581A1B5576B6}" srcOrd="0" destOrd="0" parTransId="{BE13F3AB-38FD-4D8A-AA9D-67FD059BCAD9}" sibTransId="{BAC30F99-9B59-4C18-8A0D-09B49E9B5946}"/>
    <dgm:cxn modelId="{F8A93634-3CB5-4B67-9D59-716D7E75AAD8}" type="presOf" srcId="{BAC30F99-9B59-4C18-8A0D-09B49E9B5946}" destId="{72AD0521-8BCF-4700-8EC2-A7C142DFD707}" srcOrd="1" destOrd="0" presId="urn:microsoft.com/office/officeart/2005/8/layout/process1"/>
    <dgm:cxn modelId="{1EE4A15B-C9F6-4205-97DB-FFF9B10AA4AD}" type="presOf" srcId="{B5517908-EB32-4CD9-AFE9-A0CA2C12ABFF}" destId="{E93355A3-CC6F-4964-9758-73B28AD9B394}" srcOrd="0" destOrd="0" presId="urn:microsoft.com/office/officeart/2005/8/layout/process1"/>
    <dgm:cxn modelId="{5D7B9544-A157-4335-80E3-17909D2A3A46}" type="presOf" srcId="{82B7D6F0-03BF-4008-A942-1BC2FCC9AD12}" destId="{7C2A66D7-C95E-41BD-9C44-04A235B8823B}" srcOrd="1" destOrd="0" presId="urn:microsoft.com/office/officeart/2005/8/layout/process1"/>
    <dgm:cxn modelId="{FC94DE8E-E08D-49DF-96E2-1E2BCD71B5AB}" type="presOf" srcId="{403FB273-C468-413C-AE77-2E99AB07201C}" destId="{A66904FC-7279-4944-A653-3B601BFD6CD5}" srcOrd="0" destOrd="0" presId="urn:microsoft.com/office/officeart/2005/8/layout/process1"/>
    <dgm:cxn modelId="{4632D1D1-F119-4C56-8CBB-057B0857DAFE}" type="presOf" srcId="{861BA3C7-05D7-488B-8C1E-581A1B5576B6}" destId="{1ED83A37-6690-4B57-9EBF-9387EA8C778D}" srcOrd="0" destOrd="0" presId="urn:microsoft.com/office/officeart/2005/8/layout/process1"/>
    <dgm:cxn modelId="{FA7A5ADB-A800-4C05-8C99-431423A4B66F}" type="presOf" srcId="{BAC30F99-9B59-4C18-8A0D-09B49E9B5946}" destId="{C68D7FD1-45A1-42C6-BFCC-CEB87972B756}" srcOrd="0" destOrd="0" presId="urn:microsoft.com/office/officeart/2005/8/layout/process1"/>
    <dgm:cxn modelId="{B9559BE0-18A7-4104-B221-742BCD66C68A}" type="presOf" srcId="{1DE6F3F5-2705-4328-B53A-92FB6F21070F}" destId="{13652AD3-6C2A-4837-A160-40131386E430}" srcOrd="0" destOrd="0" presId="urn:microsoft.com/office/officeart/2005/8/layout/process1"/>
    <dgm:cxn modelId="{0FBBFDE5-A9AC-44D4-BAAD-155D0F4D3FF2}" type="presOf" srcId="{D76E5969-1E76-48B8-9D86-B4CA82A6C883}" destId="{86332503-7ABB-4336-8368-2BAFB36B34C2}" srcOrd="0" destOrd="0" presId="urn:microsoft.com/office/officeart/2005/8/layout/process1"/>
    <dgm:cxn modelId="{6CF791F1-6A07-40CA-8BF2-CEC840D5192D}" type="presOf" srcId="{82B7D6F0-03BF-4008-A942-1BC2FCC9AD12}" destId="{676B76B9-9149-46B5-A4FC-12D573BB041C}" srcOrd="0" destOrd="0" presId="urn:microsoft.com/office/officeart/2005/8/layout/process1"/>
    <dgm:cxn modelId="{18545AF2-1213-4256-B8B4-E30A7A9EE2FB}" srcId="{B5517908-EB32-4CD9-AFE9-A0CA2C12ABFF}" destId="{1DE6F3F5-2705-4328-B53A-92FB6F21070F}" srcOrd="1" destOrd="0" parTransId="{94A5F156-1A15-45B2-BFAE-1F21CC9BD7CB}" sibTransId="{82B7D6F0-03BF-4008-A942-1BC2FCC9AD12}"/>
    <dgm:cxn modelId="{A9167EF1-1969-448C-B0C9-668975644926}" type="presParOf" srcId="{E93355A3-CC6F-4964-9758-73B28AD9B394}" destId="{1ED83A37-6690-4B57-9EBF-9387EA8C778D}" srcOrd="0" destOrd="0" presId="urn:microsoft.com/office/officeart/2005/8/layout/process1"/>
    <dgm:cxn modelId="{D9659320-A672-4CAD-9692-E6B901A44102}" type="presParOf" srcId="{E93355A3-CC6F-4964-9758-73B28AD9B394}" destId="{C68D7FD1-45A1-42C6-BFCC-CEB87972B756}" srcOrd="1" destOrd="0" presId="urn:microsoft.com/office/officeart/2005/8/layout/process1"/>
    <dgm:cxn modelId="{C0D89161-968C-4B61-A61A-7FF7446C607C}" type="presParOf" srcId="{C68D7FD1-45A1-42C6-BFCC-CEB87972B756}" destId="{72AD0521-8BCF-4700-8EC2-A7C142DFD707}" srcOrd="0" destOrd="0" presId="urn:microsoft.com/office/officeart/2005/8/layout/process1"/>
    <dgm:cxn modelId="{A13DB8AC-7C14-4983-A67B-D57A1967D863}" type="presParOf" srcId="{E93355A3-CC6F-4964-9758-73B28AD9B394}" destId="{13652AD3-6C2A-4837-A160-40131386E430}" srcOrd="2" destOrd="0" presId="urn:microsoft.com/office/officeart/2005/8/layout/process1"/>
    <dgm:cxn modelId="{E02AB574-4861-4B4E-B2D5-915FDC5EBA62}" type="presParOf" srcId="{E93355A3-CC6F-4964-9758-73B28AD9B394}" destId="{676B76B9-9149-46B5-A4FC-12D573BB041C}" srcOrd="3" destOrd="0" presId="urn:microsoft.com/office/officeart/2005/8/layout/process1"/>
    <dgm:cxn modelId="{0DDC8B0B-D1FF-41CB-BFF4-176F0733AA2C}" type="presParOf" srcId="{676B76B9-9149-46B5-A4FC-12D573BB041C}" destId="{7C2A66D7-C95E-41BD-9C44-04A235B8823B}" srcOrd="0" destOrd="0" presId="urn:microsoft.com/office/officeart/2005/8/layout/process1"/>
    <dgm:cxn modelId="{3D792D02-D2B0-4DD8-AF2B-C1D51F5B1C9C}" type="presParOf" srcId="{E93355A3-CC6F-4964-9758-73B28AD9B394}" destId="{2AEFA140-F59D-49B4-846C-CA9EDC893944}" srcOrd="4" destOrd="0" presId="urn:microsoft.com/office/officeart/2005/8/layout/process1"/>
    <dgm:cxn modelId="{2746F5FE-6414-4677-A3E3-19B310E0DC68}" type="presParOf" srcId="{E93355A3-CC6F-4964-9758-73B28AD9B394}" destId="{86332503-7ABB-4336-8368-2BAFB36B34C2}" srcOrd="5" destOrd="0" presId="urn:microsoft.com/office/officeart/2005/8/layout/process1"/>
    <dgm:cxn modelId="{70FF7EDA-DA41-41B4-88B0-145CECA7C6D1}" type="presParOf" srcId="{86332503-7ABB-4336-8368-2BAFB36B34C2}" destId="{6A00D5D5-6CFD-4521-805B-D6947D0FF1E7}" srcOrd="0" destOrd="0" presId="urn:microsoft.com/office/officeart/2005/8/layout/process1"/>
    <dgm:cxn modelId="{94CDE269-E3B9-42BF-A7E1-67AFD80D01D7}" type="presParOf" srcId="{E93355A3-CC6F-4964-9758-73B28AD9B394}" destId="{A66904FC-7279-4944-A653-3B601BFD6CD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FAB4EA3-9FC0-4DE3-9FE2-C92203FB5A5D}" type="doc">
      <dgm:prSet loTypeId="urn:microsoft.com/office/officeart/2005/8/layout/equation2" loCatId="process" qsTypeId="urn:microsoft.com/office/officeart/2005/8/quickstyle/simple1" qsCatId="simple" csTypeId="urn:microsoft.com/office/officeart/2005/8/colors/accent2_2" csCatId="accent2" phldr="1"/>
      <dgm:spPr/>
    </dgm:pt>
    <dgm:pt modelId="{3B97D203-AF53-40C8-8EAA-A8CE01AB7F37}">
      <dgm:prSet phldrT="[Текст]"/>
      <dgm:spPr>
        <a:solidFill>
          <a:srgbClr val="C3ADC4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Номер карты</a:t>
          </a:r>
        </a:p>
      </dgm:t>
    </dgm:pt>
    <dgm:pt modelId="{CD3D4491-47BD-4BB9-9F79-91FD5D6DF6DB}" type="parTrans" cxnId="{B03DB66C-E0CE-4445-8306-6AD3039FFE0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3CE6AE9-F036-4169-A876-9B04DE2FAD70}" type="sibTrans" cxnId="{B03DB66C-E0CE-4445-8306-6AD3039FFE02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A1169E8-09DA-4839-8C67-DEFFDBC730B6}">
      <dgm:prSet phldrT="[Текст]" custT="1"/>
      <dgm:spPr>
        <a:solidFill>
          <a:srgbClr val="EE92A4"/>
        </a:soli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</a:rPr>
            <a:t>ФР</a:t>
          </a:r>
        </a:p>
      </dgm:t>
    </dgm:pt>
    <dgm:pt modelId="{DEFB89D2-D592-4616-AB41-2E2ACA1C32A0}" type="parTrans" cxnId="{D754CC5B-9D78-41EB-AB98-7BCB5DA241F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2039BF-29F6-454E-AA94-4A44A06464E7}" type="sibTrans" cxnId="{D754CC5B-9D78-41EB-AB98-7BCB5DA241FB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48EF5A-31D9-437E-B460-674476409105}">
      <dgm:prSet phldrT="[Текст]"/>
      <dgm:spPr>
        <a:solidFill>
          <a:srgbClr val="A95587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Д-учет</a:t>
          </a:r>
        </a:p>
      </dgm:t>
    </dgm:pt>
    <dgm:pt modelId="{4ED7BEC0-911A-4915-9738-83E38B847FB8}" type="parTrans" cxnId="{C0146FB9-85CC-48E2-BB3A-C3A207FC96C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4D4E8DA2-B6D1-445F-962C-E9C88699B094}" type="sibTrans" cxnId="{C0146FB9-85CC-48E2-BB3A-C3A207FC96C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2D419C3D-3523-4E22-9A5E-7996D5A83773}">
      <dgm:prSet/>
      <dgm:spPr>
        <a:solidFill>
          <a:schemeClr val="accent1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</a:rPr>
            <a:t>ИД</a:t>
          </a:r>
        </a:p>
      </dgm:t>
    </dgm:pt>
    <dgm:pt modelId="{7A9E779F-A822-4F8F-88D2-E33C17103B25}" type="parTrans" cxnId="{BC060097-0753-416A-9016-C8762BE2701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82FF7DF-87F0-4E9D-9402-2C124D8A2AF4}" type="sibTrans" cxnId="{BC060097-0753-416A-9016-C8762BE2701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56361A9-AF83-4304-8631-8E55C504B899}" type="pres">
      <dgm:prSet presAssocID="{BFAB4EA3-9FC0-4DE3-9FE2-C92203FB5A5D}" presName="Name0" presStyleCnt="0">
        <dgm:presLayoutVars>
          <dgm:dir/>
          <dgm:resizeHandles val="exact"/>
        </dgm:presLayoutVars>
      </dgm:prSet>
      <dgm:spPr/>
    </dgm:pt>
    <dgm:pt modelId="{1921D0A6-2917-401B-A875-251ECAA40378}" type="pres">
      <dgm:prSet presAssocID="{BFAB4EA3-9FC0-4DE3-9FE2-C92203FB5A5D}" presName="vNodes" presStyleCnt="0"/>
      <dgm:spPr/>
    </dgm:pt>
    <dgm:pt modelId="{46BE5CF4-F06F-4F9F-949D-9EA7B7268F8A}" type="pres">
      <dgm:prSet presAssocID="{2D419C3D-3523-4E22-9A5E-7996D5A83773}" presName="node" presStyleLbl="node1" presStyleIdx="0" presStyleCnt="4">
        <dgm:presLayoutVars>
          <dgm:bulletEnabled val="1"/>
        </dgm:presLayoutVars>
      </dgm:prSet>
      <dgm:spPr/>
    </dgm:pt>
    <dgm:pt modelId="{78348F01-C362-429C-BEBE-F52A41640A1F}" type="pres">
      <dgm:prSet presAssocID="{B82FF7DF-87F0-4E9D-9402-2C124D8A2AF4}" presName="spacerT" presStyleCnt="0"/>
      <dgm:spPr/>
    </dgm:pt>
    <dgm:pt modelId="{518908D7-4B6D-4549-BDB5-0386997A3218}" type="pres">
      <dgm:prSet presAssocID="{B82FF7DF-87F0-4E9D-9402-2C124D8A2AF4}" presName="sibTrans" presStyleLbl="sibTrans2D1" presStyleIdx="0" presStyleCnt="3"/>
      <dgm:spPr/>
    </dgm:pt>
    <dgm:pt modelId="{7FB52456-4E45-4F0D-B64B-F0807E1D09F0}" type="pres">
      <dgm:prSet presAssocID="{B82FF7DF-87F0-4E9D-9402-2C124D8A2AF4}" presName="spacerB" presStyleCnt="0"/>
      <dgm:spPr/>
    </dgm:pt>
    <dgm:pt modelId="{D2446013-5B39-432D-9017-F047F504003E}" type="pres">
      <dgm:prSet presAssocID="{3B97D203-AF53-40C8-8EAA-A8CE01AB7F37}" presName="node" presStyleLbl="node1" presStyleIdx="1" presStyleCnt="4">
        <dgm:presLayoutVars>
          <dgm:bulletEnabled val="1"/>
        </dgm:presLayoutVars>
      </dgm:prSet>
      <dgm:spPr/>
    </dgm:pt>
    <dgm:pt modelId="{049AF367-00DE-4E60-A5B9-530C488C730F}" type="pres">
      <dgm:prSet presAssocID="{43CE6AE9-F036-4169-A876-9B04DE2FAD70}" presName="spacerT" presStyleCnt="0"/>
      <dgm:spPr/>
    </dgm:pt>
    <dgm:pt modelId="{9FD5A4E3-17EC-4BF1-B083-A0F24D8FB7E7}" type="pres">
      <dgm:prSet presAssocID="{43CE6AE9-F036-4169-A876-9B04DE2FAD70}" presName="sibTrans" presStyleLbl="sibTrans2D1" presStyleIdx="1" presStyleCnt="3"/>
      <dgm:spPr/>
    </dgm:pt>
    <dgm:pt modelId="{C2B0ACBF-DD7E-495F-991C-689ABD25D0F8}" type="pres">
      <dgm:prSet presAssocID="{43CE6AE9-F036-4169-A876-9B04DE2FAD70}" presName="spacerB" presStyleCnt="0"/>
      <dgm:spPr/>
    </dgm:pt>
    <dgm:pt modelId="{504C0F1E-35DC-42DF-926E-ED3955F4AE7B}" type="pres">
      <dgm:prSet presAssocID="{BA1169E8-09DA-4839-8C67-DEFFDBC730B6}" presName="node" presStyleLbl="node1" presStyleIdx="2" presStyleCnt="4">
        <dgm:presLayoutVars>
          <dgm:bulletEnabled val="1"/>
        </dgm:presLayoutVars>
      </dgm:prSet>
      <dgm:spPr/>
    </dgm:pt>
    <dgm:pt modelId="{D8AF1E4F-FD87-4753-AB58-FB21AB6D70DD}" type="pres">
      <dgm:prSet presAssocID="{BFAB4EA3-9FC0-4DE3-9FE2-C92203FB5A5D}" presName="sibTransLast" presStyleLbl="sibTrans2D1" presStyleIdx="2" presStyleCnt="3"/>
      <dgm:spPr/>
    </dgm:pt>
    <dgm:pt modelId="{9390109D-B580-4863-936B-9977006FE9A9}" type="pres">
      <dgm:prSet presAssocID="{BFAB4EA3-9FC0-4DE3-9FE2-C92203FB5A5D}" presName="connectorText" presStyleLbl="sibTrans2D1" presStyleIdx="2" presStyleCnt="3"/>
      <dgm:spPr/>
    </dgm:pt>
    <dgm:pt modelId="{8D145B2B-472E-45DB-8A24-9D2962409B24}" type="pres">
      <dgm:prSet presAssocID="{BFAB4EA3-9FC0-4DE3-9FE2-C92203FB5A5D}" presName="lastNode" presStyleLbl="node1" presStyleIdx="3" presStyleCnt="4" custScaleX="125723">
        <dgm:presLayoutVars>
          <dgm:bulletEnabled val="1"/>
        </dgm:presLayoutVars>
      </dgm:prSet>
      <dgm:spPr/>
    </dgm:pt>
  </dgm:ptLst>
  <dgm:cxnLst>
    <dgm:cxn modelId="{7896A003-CE6D-49E2-ACF9-E095560B0230}" type="presOf" srcId="{B82FF7DF-87F0-4E9D-9402-2C124D8A2AF4}" destId="{518908D7-4B6D-4549-BDB5-0386997A3218}" srcOrd="0" destOrd="0" presId="urn:microsoft.com/office/officeart/2005/8/layout/equation2"/>
    <dgm:cxn modelId="{D1794311-3150-4C27-907C-80E273F060E8}" type="presOf" srcId="{AD48EF5A-31D9-437E-B460-674476409105}" destId="{8D145B2B-472E-45DB-8A24-9D2962409B24}" srcOrd="0" destOrd="0" presId="urn:microsoft.com/office/officeart/2005/8/layout/equation2"/>
    <dgm:cxn modelId="{A8A61521-D276-4322-844F-42B7E526587B}" type="presOf" srcId="{BA1169E8-09DA-4839-8C67-DEFFDBC730B6}" destId="{504C0F1E-35DC-42DF-926E-ED3955F4AE7B}" srcOrd="0" destOrd="0" presId="urn:microsoft.com/office/officeart/2005/8/layout/equation2"/>
    <dgm:cxn modelId="{EAAF9A3F-806B-44B0-ACCD-6C21522ACF0B}" type="presOf" srcId="{3B97D203-AF53-40C8-8EAA-A8CE01AB7F37}" destId="{D2446013-5B39-432D-9017-F047F504003E}" srcOrd="0" destOrd="0" presId="urn:microsoft.com/office/officeart/2005/8/layout/equation2"/>
    <dgm:cxn modelId="{D754CC5B-9D78-41EB-AB98-7BCB5DA241FB}" srcId="{BFAB4EA3-9FC0-4DE3-9FE2-C92203FB5A5D}" destId="{BA1169E8-09DA-4839-8C67-DEFFDBC730B6}" srcOrd="2" destOrd="0" parTransId="{DEFB89D2-D592-4616-AB41-2E2ACA1C32A0}" sibTransId="{DF2039BF-29F6-454E-AA94-4A44A06464E7}"/>
    <dgm:cxn modelId="{B03DB66C-E0CE-4445-8306-6AD3039FFE02}" srcId="{BFAB4EA3-9FC0-4DE3-9FE2-C92203FB5A5D}" destId="{3B97D203-AF53-40C8-8EAA-A8CE01AB7F37}" srcOrd="1" destOrd="0" parTransId="{CD3D4491-47BD-4BB9-9F79-91FD5D6DF6DB}" sibTransId="{43CE6AE9-F036-4169-A876-9B04DE2FAD70}"/>
    <dgm:cxn modelId="{6586A177-7CEC-42AF-850B-06B02F4090D4}" type="presOf" srcId="{43CE6AE9-F036-4169-A876-9B04DE2FAD70}" destId="{9FD5A4E3-17EC-4BF1-B083-A0F24D8FB7E7}" srcOrd="0" destOrd="0" presId="urn:microsoft.com/office/officeart/2005/8/layout/equation2"/>
    <dgm:cxn modelId="{51E5B688-E587-4551-93B4-3517EAC132C2}" type="presOf" srcId="{2D419C3D-3523-4E22-9A5E-7996D5A83773}" destId="{46BE5CF4-F06F-4F9F-949D-9EA7B7268F8A}" srcOrd="0" destOrd="0" presId="urn:microsoft.com/office/officeart/2005/8/layout/equation2"/>
    <dgm:cxn modelId="{BC060097-0753-416A-9016-C8762BE27018}" srcId="{BFAB4EA3-9FC0-4DE3-9FE2-C92203FB5A5D}" destId="{2D419C3D-3523-4E22-9A5E-7996D5A83773}" srcOrd="0" destOrd="0" parTransId="{7A9E779F-A822-4F8F-88D2-E33C17103B25}" sibTransId="{B82FF7DF-87F0-4E9D-9402-2C124D8A2AF4}"/>
    <dgm:cxn modelId="{9BA57FA8-5046-4840-820F-1AA6EEB594C9}" type="presOf" srcId="{DF2039BF-29F6-454E-AA94-4A44A06464E7}" destId="{D8AF1E4F-FD87-4753-AB58-FB21AB6D70DD}" srcOrd="0" destOrd="0" presId="urn:microsoft.com/office/officeart/2005/8/layout/equation2"/>
    <dgm:cxn modelId="{ACF297AE-AB85-4941-9811-097741411BFF}" type="presOf" srcId="{BFAB4EA3-9FC0-4DE3-9FE2-C92203FB5A5D}" destId="{A56361A9-AF83-4304-8631-8E55C504B899}" srcOrd="0" destOrd="0" presId="urn:microsoft.com/office/officeart/2005/8/layout/equation2"/>
    <dgm:cxn modelId="{C0146FB9-85CC-48E2-BB3A-C3A207FC96CD}" srcId="{BFAB4EA3-9FC0-4DE3-9FE2-C92203FB5A5D}" destId="{AD48EF5A-31D9-437E-B460-674476409105}" srcOrd="3" destOrd="0" parTransId="{4ED7BEC0-911A-4915-9738-83E38B847FB8}" sibTransId="{4D4E8DA2-B6D1-445F-962C-E9C88699B094}"/>
    <dgm:cxn modelId="{770D8EF2-8AA4-44BC-BDCF-B54240326398}" type="presOf" srcId="{DF2039BF-29F6-454E-AA94-4A44A06464E7}" destId="{9390109D-B580-4863-936B-9977006FE9A9}" srcOrd="1" destOrd="0" presId="urn:microsoft.com/office/officeart/2005/8/layout/equation2"/>
    <dgm:cxn modelId="{A9BFBD8B-BF45-4966-95D9-C6F090B183BE}" type="presParOf" srcId="{A56361A9-AF83-4304-8631-8E55C504B899}" destId="{1921D0A6-2917-401B-A875-251ECAA40378}" srcOrd="0" destOrd="0" presId="urn:microsoft.com/office/officeart/2005/8/layout/equation2"/>
    <dgm:cxn modelId="{C53DA0F7-6A39-41B9-9867-D0613548EA7E}" type="presParOf" srcId="{1921D0A6-2917-401B-A875-251ECAA40378}" destId="{46BE5CF4-F06F-4F9F-949D-9EA7B7268F8A}" srcOrd="0" destOrd="0" presId="urn:microsoft.com/office/officeart/2005/8/layout/equation2"/>
    <dgm:cxn modelId="{13EA89B1-22A6-4CF1-B3F0-7CF03E47B766}" type="presParOf" srcId="{1921D0A6-2917-401B-A875-251ECAA40378}" destId="{78348F01-C362-429C-BEBE-F52A41640A1F}" srcOrd="1" destOrd="0" presId="urn:microsoft.com/office/officeart/2005/8/layout/equation2"/>
    <dgm:cxn modelId="{78F7DB12-E9E3-43F6-A068-66EC5F94C83E}" type="presParOf" srcId="{1921D0A6-2917-401B-A875-251ECAA40378}" destId="{518908D7-4B6D-4549-BDB5-0386997A3218}" srcOrd="2" destOrd="0" presId="urn:microsoft.com/office/officeart/2005/8/layout/equation2"/>
    <dgm:cxn modelId="{3230859D-F52E-4C68-9D88-DB296D5F286B}" type="presParOf" srcId="{1921D0A6-2917-401B-A875-251ECAA40378}" destId="{7FB52456-4E45-4F0D-B64B-F0807E1D09F0}" srcOrd="3" destOrd="0" presId="urn:microsoft.com/office/officeart/2005/8/layout/equation2"/>
    <dgm:cxn modelId="{6D48C590-D6A6-4575-B4C6-FF15D770043E}" type="presParOf" srcId="{1921D0A6-2917-401B-A875-251ECAA40378}" destId="{D2446013-5B39-432D-9017-F047F504003E}" srcOrd="4" destOrd="0" presId="urn:microsoft.com/office/officeart/2005/8/layout/equation2"/>
    <dgm:cxn modelId="{BBD963F5-C704-40ED-BAF3-102AFB0E09E4}" type="presParOf" srcId="{1921D0A6-2917-401B-A875-251ECAA40378}" destId="{049AF367-00DE-4E60-A5B9-530C488C730F}" srcOrd="5" destOrd="0" presId="urn:microsoft.com/office/officeart/2005/8/layout/equation2"/>
    <dgm:cxn modelId="{A462CC46-AD61-41CC-BC0E-3AE4F97B58A9}" type="presParOf" srcId="{1921D0A6-2917-401B-A875-251ECAA40378}" destId="{9FD5A4E3-17EC-4BF1-B083-A0F24D8FB7E7}" srcOrd="6" destOrd="0" presId="urn:microsoft.com/office/officeart/2005/8/layout/equation2"/>
    <dgm:cxn modelId="{7B5589A7-B65D-4A2D-8697-00889607D055}" type="presParOf" srcId="{1921D0A6-2917-401B-A875-251ECAA40378}" destId="{C2B0ACBF-DD7E-495F-991C-689ABD25D0F8}" srcOrd="7" destOrd="0" presId="urn:microsoft.com/office/officeart/2005/8/layout/equation2"/>
    <dgm:cxn modelId="{ED47811D-6C41-431B-9723-A81B9B386F43}" type="presParOf" srcId="{1921D0A6-2917-401B-A875-251ECAA40378}" destId="{504C0F1E-35DC-42DF-926E-ED3955F4AE7B}" srcOrd="8" destOrd="0" presId="urn:microsoft.com/office/officeart/2005/8/layout/equation2"/>
    <dgm:cxn modelId="{026F117E-2F4C-4AD0-BA1D-251D9707FDEA}" type="presParOf" srcId="{A56361A9-AF83-4304-8631-8E55C504B899}" destId="{D8AF1E4F-FD87-4753-AB58-FB21AB6D70DD}" srcOrd="1" destOrd="0" presId="urn:microsoft.com/office/officeart/2005/8/layout/equation2"/>
    <dgm:cxn modelId="{43BFD6DE-F572-481D-828A-FDBCE228BA53}" type="presParOf" srcId="{D8AF1E4F-FD87-4753-AB58-FB21AB6D70DD}" destId="{9390109D-B580-4863-936B-9977006FE9A9}" srcOrd="0" destOrd="0" presId="urn:microsoft.com/office/officeart/2005/8/layout/equation2"/>
    <dgm:cxn modelId="{C7BD518F-FEB3-4CE6-B56C-F3EEC39058D0}" type="presParOf" srcId="{A56361A9-AF83-4304-8631-8E55C504B899}" destId="{8D145B2B-472E-45DB-8A24-9D2962409B2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AC1736-8D0D-467C-BA58-6AA86910AE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3039BA0-DEE4-4331-8E39-9DB11377616F}">
      <dgm:prSet/>
      <dgm:spPr/>
      <dgm:t>
        <a:bodyPr/>
        <a:lstStyle/>
        <a:p>
          <a:pPr>
            <a:spcAft>
              <a:spcPts val="0"/>
            </a:spcAft>
          </a:pPr>
          <a:r>
            <a:rPr lang="ru-RU" b="1" dirty="0">
              <a:solidFill>
                <a:schemeClr val="tx1"/>
              </a:solidFill>
            </a:rPr>
            <a:t>ГКУЗ МО ЦПБ СПИД ИЗ </a:t>
          </a:r>
        </a:p>
        <a:p>
          <a:pPr>
            <a:spcAft>
              <a:spcPts val="0"/>
            </a:spcAft>
          </a:pPr>
          <a:r>
            <a:rPr lang="ru-RU" b="1" dirty="0">
              <a:solidFill>
                <a:schemeClr val="tx1"/>
              </a:solidFill>
            </a:rPr>
            <a:t>с верификационной лабораторией </a:t>
          </a:r>
        </a:p>
        <a:p>
          <a:pPr>
            <a:spcAft>
              <a:spcPts val="0"/>
            </a:spcAft>
          </a:pPr>
          <a:r>
            <a:rPr lang="ru-RU" b="1" dirty="0">
              <a:solidFill>
                <a:schemeClr val="tx1"/>
              </a:solidFill>
            </a:rPr>
            <a:t>(с 2021 года)</a:t>
          </a:r>
          <a:endParaRPr lang="ru-RU" dirty="0">
            <a:solidFill>
              <a:schemeClr val="tx1"/>
            </a:solidFill>
          </a:endParaRPr>
        </a:p>
      </dgm:t>
    </dgm:pt>
    <dgm:pt modelId="{3B1760D6-7E25-4E65-B053-0A0FC397FFB8}" type="parTrans" cxnId="{8DF0DC00-A89B-494A-AEB7-9FFF86146B3F}">
      <dgm:prSet/>
      <dgm:spPr/>
      <dgm:t>
        <a:bodyPr/>
        <a:lstStyle/>
        <a:p>
          <a:endParaRPr lang="ru-RU"/>
        </a:p>
      </dgm:t>
    </dgm:pt>
    <dgm:pt modelId="{C5497806-4A01-4B70-8B65-2C9CC7F01C9B}" type="sibTrans" cxnId="{8DF0DC00-A89B-494A-AEB7-9FFF86146B3F}">
      <dgm:prSet/>
      <dgm:spPr/>
      <dgm:t>
        <a:bodyPr/>
        <a:lstStyle/>
        <a:p>
          <a:endParaRPr lang="ru-RU"/>
        </a:p>
      </dgm:t>
    </dgm:pt>
    <dgm:pt modelId="{87933055-22CC-4B4A-9A92-D181206A66DA}" type="pres">
      <dgm:prSet presAssocID="{95AC1736-8D0D-467C-BA58-6AA86910AEEA}" presName="linear" presStyleCnt="0">
        <dgm:presLayoutVars>
          <dgm:animLvl val="lvl"/>
          <dgm:resizeHandles val="exact"/>
        </dgm:presLayoutVars>
      </dgm:prSet>
      <dgm:spPr/>
    </dgm:pt>
    <dgm:pt modelId="{D6281E7D-06B7-406B-A85C-EF0A51AB4C6B}" type="pres">
      <dgm:prSet presAssocID="{B3039BA0-DEE4-4331-8E39-9DB11377616F}" presName="parentText" presStyleLbl="node1" presStyleIdx="0" presStyleCnt="1" custScaleX="96550">
        <dgm:presLayoutVars>
          <dgm:chMax val="0"/>
          <dgm:bulletEnabled val="1"/>
        </dgm:presLayoutVars>
      </dgm:prSet>
      <dgm:spPr/>
    </dgm:pt>
  </dgm:ptLst>
  <dgm:cxnLst>
    <dgm:cxn modelId="{8DF0DC00-A89B-494A-AEB7-9FFF86146B3F}" srcId="{95AC1736-8D0D-467C-BA58-6AA86910AEEA}" destId="{B3039BA0-DEE4-4331-8E39-9DB11377616F}" srcOrd="0" destOrd="0" parTransId="{3B1760D6-7E25-4E65-B053-0A0FC397FFB8}" sibTransId="{C5497806-4A01-4B70-8B65-2C9CC7F01C9B}"/>
    <dgm:cxn modelId="{A2151925-7049-4533-8975-1FBB9E2CFBEF}" type="presOf" srcId="{B3039BA0-DEE4-4331-8E39-9DB11377616F}" destId="{D6281E7D-06B7-406B-A85C-EF0A51AB4C6B}" srcOrd="0" destOrd="0" presId="urn:microsoft.com/office/officeart/2005/8/layout/vList2"/>
    <dgm:cxn modelId="{EA9D63A4-6D01-4CD0-A6AB-D5038C56F08C}" type="presOf" srcId="{95AC1736-8D0D-467C-BA58-6AA86910AEEA}" destId="{87933055-22CC-4B4A-9A92-D181206A66DA}" srcOrd="0" destOrd="0" presId="urn:microsoft.com/office/officeart/2005/8/layout/vList2"/>
    <dgm:cxn modelId="{B6E95719-720D-4769-AB93-90D8432E6509}" type="presParOf" srcId="{87933055-22CC-4B4A-9A92-D181206A66DA}" destId="{D6281E7D-06B7-406B-A85C-EF0A51AB4C6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22EF4E-D092-4900-991D-7C5C2686BE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2F4FBE-C7D6-4215-A168-EE28126874F8}" type="pres">
      <dgm:prSet presAssocID="{6A22EF4E-D092-4900-991D-7C5C2686BE70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EACADAEB-1DE6-4AB9-86B0-B2DB20265B84}" type="presOf" srcId="{6A22EF4E-D092-4900-991D-7C5C2686BE70}" destId="{932F4FBE-C7D6-4215-A168-EE28126874F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F3ABB2-C891-4D67-9763-C2438B8F6C8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AE2663-AD64-44E5-985A-0701F3651708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Со стороны медицинского работника</a:t>
          </a:r>
          <a:endParaRPr lang="ru-RU" sz="1400" b="1" dirty="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779016D1-09CA-47F3-AE1D-8CAD50250193}" type="parTrans" cxnId="{27314F79-2AD9-4F5C-862F-B35FDDFF88FB}">
      <dgm:prSet/>
      <dgm:spPr/>
      <dgm:t>
        <a:bodyPr/>
        <a:lstStyle/>
        <a:p>
          <a:endParaRPr lang="ru-RU" sz="1000" b="1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C1543B0B-9AA8-4653-B35E-52B5F5950DA0}" type="sibTrans" cxnId="{27314F79-2AD9-4F5C-862F-B35FDDFF88FB}">
      <dgm:prSet/>
      <dgm:spPr/>
      <dgm:t>
        <a:bodyPr/>
        <a:lstStyle/>
        <a:p>
          <a:endParaRPr lang="ru-RU" sz="1000" b="1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6C0E7E4B-1B05-425B-BAD7-E5597CA02C2F}">
      <dgm:prSet custT="1"/>
      <dgm:spPr/>
      <dgm:t>
        <a:bodyPr/>
        <a:lstStyle/>
        <a:p>
          <a:pPr algn="l"/>
          <a:r>
            <a:rPr lang="ru-RU" sz="1200" b="1" dirty="0">
              <a:solidFill>
                <a:schemeClr val="tx2"/>
              </a:solidFill>
            </a:rPr>
            <a:t>Недостаток осведомленности   о симптомах </a:t>
          </a:r>
          <a:r>
            <a:rPr lang="ru-RU" sz="1200" b="1" dirty="0" err="1">
              <a:solidFill>
                <a:schemeClr val="tx2"/>
              </a:solidFill>
            </a:rPr>
            <a:t>сероконверсии</a:t>
          </a:r>
          <a:r>
            <a:rPr lang="ru-RU" sz="1200" b="1" dirty="0">
              <a:solidFill>
                <a:schemeClr val="tx2"/>
              </a:solidFill>
            </a:rPr>
            <a:t> и индикаторных заболеваниях</a:t>
          </a:r>
          <a:endParaRPr lang="ru-RU" sz="1200" b="1" dirty="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B90D6F36-0FEF-4A69-927F-3351C703E6A8}" type="parTrans" cxnId="{0A34BA50-E724-4540-BCAC-AE0C77E436E7}">
      <dgm:prSet/>
      <dgm:spPr/>
      <dgm:t>
        <a:bodyPr/>
        <a:lstStyle/>
        <a:p>
          <a:endParaRPr lang="ru-RU" sz="1000" b="1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1E10C2E9-F299-47F5-9E58-A8584D39AB97}" type="sibTrans" cxnId="{0A34BA50-E724-4540-BCAC-AE0C77E436E7}">
      <dgm:prSet/>
      <dgm:spPr/>
      <dgm:t>
        <a:bodyPr/>
        <a:lstStyle/>
        <a:p>
          <a:endParaRPr lang="ru-RU" sz="1000" b="1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B2AC2156-4C3F-4AF1-8DAB-E4A13AA5E2B5}">
      <dgm:prSet custT="1"/>
      <dgm:spPr/>
      <dgm:t>
        <a:bodyPr/>
        <a:lstStyle/>
        <a:p>
          <a:pPr algn="l"/>
          <a:r>
            <a:rPr lang="ru-RU" sz="1200" b="1" dirty="0">
              <a:solidFill>
                <a:schemeClr val="tx2"/>
              </a:solidFill>
            </a:rPr>
            <a:t>Страх быть обвиненным в дискриминации</a:t>
          </a:r>
          <a:endParaRPr lang="ru-RU" sz="1200" b="1" dirty="0">
            <a:solidFill>
              <a:schemeClr val="tx1"/>
            </a:solidFill>
            <a:latin typeface="Futura PT Bold" pitchFamily="34" charset="-52"/>
          </a:endParaRPr>
        </a:p>
      </dgm:t>
    </dgm:pt>
    <dgm:pt modelId="{EE97878B-A5E7-4F84-A4C0-A5CAF601E53D}" type="parTrans" cxnId="{99F655BD-A80C-4E19-B2A9-AE56090A0847}">
      <dgm:prSet/>
      <dgm:spPr/>
      <dgm:t>
        <a:bodyPr/>
        <a:lstStyle/>
        <a:p>
          <a:endParaRPr lang="ru-RU" sz="1000" b="1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94938983-8D71-42B2-8C47-3A5A6C44F6DD}" type="sibTrans" cxnId="{99F655BD-A80C-4E19-B2A9-AE56090A0847}">
      <dgm:prSet/>
      <dgm:spPr/>
      <dgm:t>
        <a:bodyPr/>
        <a:lstStyle/>
        <a:p>
          <a:endParaRPr lang="ru-RU" sz="1000" b="1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E62D4711-BDE6-4BC3-91DC-CC975C5B12B5}">
      <dgm:prSet custT="1"/>
      <dgm:spPr/>
      <dgm:t>
        <a:bodyPr/>
        <a:lstStyle/>
        <a:p>
          <a:pPr algn="l"/>
          <a:r>
            <a:rPr lang="ru-RU" sz="1200" b="1" dirty="0">
              <a:solidFill>
                <a:schemeClr val="tx2"/>
              </a:solidFill>
            </a:rPr>
            <a:t>Различные структурные и денежные ограничения</a:t>
          </a:r>
          <a:endParaRPr lang="ru-RU" sz="1200" b="1" dirty="0">
            <a:solidFill>
              <a:schemeClr val="tx1"/>
            </a:solidFill>
            <a:latin typeface="Futura PT Bold" pitchFamily="34" charset="-52"/>
          </a:endParaRPr>
        </a:p>
      </dgm:t>
    </dgm:pt>
    <dgm:pt modelId="{C6EBA6E6-424D-4DC7-8171-205F0002BAB7}" type="parTrans" cxnId="{F643B681-2E14-4AE7-A481-B6F0CC9A1FED}">
      <dgm:prSet/>
      <dgm:spPr/>
      <dgm:t>
        <a:bodyPr/>
        <a:lstStyle/>
        <a:p>
          <a:endParaRPr lang="ru-RU" sz="1000" b="1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8E03D126-F50A-4447-82B5-70ABB00B3DC5}" type="sibTrans" cxnId="{F643B681-2E14-4AE7-A481-B6F0CC9A1FED}">
      <dgm:prSet/>
      <dgm:spPr/>
      <dgm:t>
        <a:bodyPr/>
        <a:lstStyle/>
        <a:p>
          <a:endParaRPr lang="ru-RU" sz="1000" b="1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E59B14BD-C764-49D4-AF2B-A2D637147BEB}" type="pres">
      <dgm:prSet presAssocID="{0AF3ABB2-C891-4D67-9763-C2438B8F6C8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AC6324-3877-411E-8C6B-40DC08361ADA}" type="pres">
      <dgm:prSet presAssocID="{F9AE2663-AD64-44E5-985A-0701F3651708}" presName="root" presStyleCnt="0"/>
      <dgm:spPr/>
    </dgm:pt>
    <dgm:pt modelId="{96F43FAE-E502-4DFF-BA01-A82F41DEBE37}" type="pres">
      <dgm:prSet presAssocID="{F9AE2663-AD64-44E5-985A-0701F3651708}" presName="rootComposite" presStyleCnt="0"/>
      <dgm:spPr/>
    </dgm:pt>
    <dgm:pt modelId="{0E4ABA35-075D-4630-8891-F4D0BF2E0505}" type="pres">
      <dgm:prSet presAssocID="{F9AE2663-AD64-44E5-985A-0701F3651708}" presName="rootText" presStyleLbl="node1" presStyleIdx="0" presStyleCnt="1" custScaleX="517826" custScaleY="100966"/>
      <dgm:spPr/>
    </dgm:pt>
    <dgm:pt modelId="{886DDBC2-1F27-4ECB-A31C-4DD9655A81F4}" type="pres">
      <dgm:prSet presAssocID="{F9AE2663-AD64-44E5-985A-0701F3651708}" presName="rootConnector" presStyleLbl="node1" presStyleIdx="0" presStyleCnt="1"/>
      <dgm:spPr/>
    </dgm:pt>
    <dgm:pt modelId="{8E344977-7319-4CBA-9593-BA32786667BE}" type="pres">
      <dgm:prSet presAssocID="{F9AE2663-AD64-44E5-985A-0701F3651708}" presName="childShape" presStyleCnt="0"/>
      <dgm:spPr/>
    </dgm:pt>
    <dgm:pt modelId="{E09D766B-FC94-49E0-90FA-61F93E15B7C0}" type="pres">
      <dgm:prSet presAssocID="{B90D6F36-0FEF-4A69-927F-3351C703E6A8}" presName="Name13" presStyleLbl="parChTrans1D2" presStyleIdx="0" presStyleCnt="3"/>
      <dgm:spPr/>
    </dgm:pt>
    <dgm:pt modelId="{93446F6A-C469-463C-BFA1-7F3C37AAD65A}" type="pres">
      <dgm:prSet presAssocID="{6C0E7E4B-1B05-425B-BAD7-E5597CA02C2F}" presName="childText" presStyleLbl="bgAcc1" presStyleIdx="0" presStyleCnt="3" custScaleX="516586" custScaleY="169361">
        <dgm:presLayoutVars>
          <dgm:bulletEnabled val="1"/>
        </dgm:presLayoutVars>
      </dgm:prSet>
      <dgm:spPr/>
    </dgm:pt>
    <dgm:pt modelId="{3CC61A60-C220-4178-8EE2-889720CBCDA9}" type="pres">
      <dgm:prSet presAssocID="{EE97878B-A5E7-4F84-A4C0-A5CAF601E53D}" presName="Name13" presStyleLbl="parChTrans1D2" presStyleIdx="1" presStyleCnt="3"/>
      <dgm:spPr/>
    </dgm:pt>
    <dgm:pt modelId="{5C03DF55-6A69-4151-BCCF-85F9DA631829}" type="pres">
      <dgm:prSet presAssocID="{B2AC2156-4C3F-4AF1-8DAB-E4A13AA5E2B5}" presName="childText" presStyleLbl="bgAcc1" presStyleIdx="1" presStyleCnt="3" custScaleX="519953" custScaleY="169361">
        <dgm:presLayoutVars>
          <dgm:bulletEnabled val="1"/>
        </dgm:presLayoutVars>
      </dgm:prSet>
      <dgm:spPr/>
    </dgm:pt>
    <dgm:pt modelId="{E02244BA-61DC-4815-A4CC-63ED9B9D0154}" type="pres">
      <dgm:prSet presAssocID="{C6EBA6E6-424D-4DC7-8171-205F0002BAB7}" presName="Name13" presStyleLbl="parChTrans1D2" presStyleIdx="2" presStyleCnt="3"/>
      <dgm:spPr/>
    </dgm:pt>
    <dgm:pt modelId="{6EC2AB3E-EB38-434D-9FEA-A5202F97D246}" type="pres">
      <dgm:prSet presAssocID="{E62D4711-BDE6-4BC3-91DC-CC975C5B12B5}" presName="childText" presStyleLbl="bgAcc1" presStyleIdx="2" presStyleCnt="3" custScaleX="520542" custScaleY="169361">
        <dgm:presLayoutVars>
          <dgm:bulletEnabled val="1"/>
        </dgm:presLayoutVars>
      </dgm:prSet>
      <dgm:spPr/>
    </dgm:pt>
  </dgm:ptLst>
  <dgm:cxnLst>
    <dgm:cxn modelId="{836F5318-C4AA-4E93-B92C-B6A1980D5BD8}" type="presOf" srcId="{E62D4711-BDE6-4BC3-91DC-CC975C5B12B5}" destId="{6EC2AB3E-EB38-434D-9FEA-A5202F97D246}" srcOrd="0" destOrd="0" presId="urn:microsoft.com/office/officeart/2005/8/layout/hierarchy3"/>
    <dgm:cxn modelId="{5E862F41-EBEA-460E-8BD3-C268B5680098}" type="presOf" srcId="{6C0E7E4B-1B05-425B-BAD7-E5597CA02C2F}" destId="{93446F6A-C469-463C-BFA1-7F3C37AAD65A}" srcOrd="0" destOrd="0" presId="urn:microsoft.com/office/officeart/2005/8/layout/hierarchy3"/>
    <dgm:cxn modelId="{0A34BA50-E724-4540-BCAC-AE0C77E436E7}" srcId="{F9AE2663-AD64-44E5-985A-0701F3651708}" destId="{6C0E7E4B-1B05-425B-BAD7-E5597CA02C2F}" srcOrd="0" destOrd="0" parTransId="{B90D6F36-0FEF-4A69-927F-3351C703E6A8}" sibTransId="{1E10C2E9-F299-47F5-9E58-A8584D39AB97}"/>
    <dgm:cxn modelId="{58047451-34C5-4687-800F-79B687499374}" type="presOf" srcId="{C6EBA6E6-424D-4DC7-8171-205F0002BAB7}" destId="{E02244BA-61DC-4815-A4CC-63ED9B9D0154}" srcOrd="0" destOrd="0" presId="urn:microsoft.com/office/officeart/2005/8/layout/hierarchy3"/>
    <dgm:cxn modelId="{CA975C53-3D11-44B8-BA01-93D023ED8080}" type="presOf" srcId="{0AF3ABB2-C891-4D67-9763-C2438B8F6C83}" destId="{E59B14BD-C764-49D4-AF2B-A2D637147BEB}" srcOrd="0" destOrd="0" presId="urn:microsoft.com/office/officeart/2005/8/layout/hierarchy3"/>
    <dgm:cxn modelId="{27314F79-2AD9-4F5C-862F-B35FDDFF88FB}" srcId="{0AF3ABB2-C891-4D67-9763-C2438B8F6C83}" destId="{F9AE2663-AD64-44E5-985A-0701F3651708}" srcOrd="0" destOrd="0" parTransId="{779016D1-09CA-47F3-AE1D-8CAD50250193}" sibTransId="{C1543B0B-9AA8-4653-B35E-52B5F5950DA0}"/>
    <dgm:cxn modelId="{F643B681-2E14-4AE7-A481-B6F0CC9A1FED}" srcId="{F9AE2663-AD64-44E5-985A-0701F3651708}" destId="{E62D4711-BDE6-4BC3-91DC-CC975C5B12B5}" srcOrd="2" destOrd="0" parTransId="{C6EBA6E6-424D-4DC7-8171-205F0002BAB7}" sibTransId="{8E03D126-F50A-4447-82B5-70ABB00B3DC5}"/>
    <dgm:cxn modelId="{618658A5-3EE1-4576-ABFA-3A8EAED805A0}" type="presOf" srcId="{B90D6F36-0FEF-4A69-927F-3351C703E6A8}" destId="{E09D766B-FC94-49E0-90FA-61F93E15B7C0}" srcOrd="0" destOrd="0" presId="urn:microsoft.com/office/officeart/2005/8/layout/hierarchy3"/>
    <dgm:cxn modelId="{FB101AAC-0295-43E1-B3FD-A1D72370109D}" type="presOf" srcId="{EE97878B-A5E7-4F84-A4C0-A5CAF601E53D}" destId="{3CC61A60-C220-4178-8EE2-889720CBCDA9}" srcOrd="0" destOrd="0" presId="urn:microsoft.com/office/officeart/2005/8/layout/hierarchy3"/>
    <dgm:cxn modelId="{99F655BD-A80C-4E19-B2A9-AE56090A0847}" srcId="{F9AE2663-AD64-44E5-985A-0701F3651708}" destId="{B2AC2156-4C3F-4AF1-8DAB-E4A13AA5E2B5}" srcOrd="1" destOrd="0" parTransId="{EE97878B-A5E7-4F84-A4C0-A5CAF601E53D}" sibTransId="{94938983-8D71-42B2-8C47-3A5A6C44F6DD}"/>
    <dgm:cxn modelId="{3621CCC5-4F69-4516-B4EC-97B07BFB5375}" type="presOf" srcId="{F9AE2663-AD64-44E5-985A-0701F3651708}" destId="{0E4ABA35-075D-4630-8891-F4D0BF2E0505}" srcOrd="0" destOrd="0" presId="urn:microsoft.com/office/officeart/2005/8/layout/hierarchy3"/>
    <dgm:cxn modelId="{EEEF2AF5-B35D-4C7D-82CD-51B5253C4385}" type="presOf" srcId="{B2AC2156-4C3F-4AF1-8DAB-E4A13AA5E2B5}" destId="{5C03DF55-6A69-4151-BCCF-85F9DA631829}" srcOrd="0" destOrd="0" presId="urn:microsoft.com/office/officeart/2005/8/layout/hierarchy3"/>
    <dgm:cxn modelId="{25F9FEFB-714F-46E3-BC6A-815508C4A40D}" type="presOf" srcId="{F9AE2663-AD64-44E5-985A-0701F3651708}" destId="{886DDBC2-1F27-4ECB-A31C-4DD9655A81F4}" srcOrd="1" destOrd="0" presId="urn:microsoft.com/office/officeart/2005/8/layout/hierarchy3"/>
    <dgm:cxn modelId="{00AB0A3F-322F-46D4-B7CA-E1F191F4C2D5}" type="presParOf" srcId="{E59B14BD-C764-49D4-AF2B-A2D637147BEB}" destId="{33AC6324-3877-411E-8C6B-40DC08361ADA}" srcOrd="0" destOrd="0" presId="urn:microsoft.com/office/officeart/2005/8/layout/hierarchy3"/>
    <dgm:cxn modelId="{9F8C25C8-C75D-4854-BDE5-AC9D903B9A12}" type="presParOf" srcId="{33AC6324-3877-411E-8C6B-40DC08361ADA}" destId="{96F43FAE-E502-4DFF-BA01-A82F41DEBE37}" srcOrd="0" destOrd="0" presId="urn:microsoft.com/office/officeart/2005/8/layout/hierarchy3"/>
    <dgm:cxn modelId="{5A7082C0-CE92-43E2-AD3F-756138C01ADA}" type="presParOf" srcId="{96F43FAE-E502-4DFF-BA01-A82F41DEBE37}" destId="{0E4ABA35-075D-4630-8891-F4D0BF2E0505}" srcOrd="0" destOrd="0" presId="urn:microsoft.com/office/officeart/2005/8/layout/hierarchy3"/>
    <dgm:cxn modelId="{963551AC-6713-428B-983C-8CCF821268B2}" type="presParOf" srcId="{96F43FAE-E502-4DFF-BA01-A82F41DEBE37}" destId="{886DDBC2-1F27-4ECB-A31C-4DD9655A81F4}" srcOrd="1" destOrd="0" presId="urn:microsoft.com/office/officeart/2005/8/layout/hierarchy3"/>
    <dgm:cxn modelId="{A57AB30D-8E40-4E54-ABF0-8905A7B7B634}" type="presParOf" srcId="{33AC6324-3877-411E-8C6B-40DC08361ADA}" destId="{8E344977-7319-4CBA-9593-BA32786667BE}" srcOrd="1" destOrd="0" presId="urn:microsoft.com/office/officeart/2005/8/layout/hierarchy3"/>
    <dgm:cxn modelId="{41C4B9B7-4BD3-4816-9565-6F2CD7C74F36}" type="presParOf" srcId="{8E344977-7319-4CBA-9593-BA32786667BE}" destId="{E09D766B-FC94-49E0-90FA-61F93E15B7C0}" srcOrd="0" destOrd="0" presId="urn:microsoft.com/office/officeart/2005/8/layout/hierarchy3"/>
    <dgm:cxn modelId="{8D096D92-CFD7-4EBD-B517-1EAE8225E0A9}" type="presParOf" srcId="{8E344977-7319-4CBA-9593-BA32786667BE}" destId="{93446F6A-C469-463C-BFA1-7F3C37AAD65A}" srcOrd="1" destOrd="0" presId="urn:microsoft.com/office/officeart/2005/8/layout/hierarchy3"/>
    <dgm:cxn modelId="{3B64B937-FB1F-47C8-9906-BADA1BD2B1B2}" type="presParOf" srcId="{8E344977-7319-4CBA-9593-BA32786667BE}" destId="{3CC61A60-C220-4178-8EE2-889720CBCDA9}" srcOrd="2" destOrd="0" presId="urn:microsoft.com/office/officeart/2005/8/layout/hierarchy3"/>
    <dgm:cxn modelId="{3E9D6490-8D2A-4437-AD1A-575B1AF113A3}" type="presParOf" srcId="{8E344977-7319-4CBA-9593-BA32786667BE}" destId="{5C03DF55-6A69-4151-BCCF-85F9DA631829}" srcOrd="3" destOrd="0" presId="urn:microsoft.com/office/officeart/2005/8/layout/hierarchy3"/>
    <dgm:cxn modelId="{CD0AABDA-4528-42EA-A0AD-8A5C3F3DBB26}" type="presParOf" srcId="{8E344977-7319-4CBA-9593-BA32786667BE}" destId="{E02244BA-61DC-4815-A4CC-63ED9B9D0154}" srcOrd="4" destOrd="0" presId="urn:microsoft.com/office/officeart/2005/8/layout/hierarchy3"/>
    <dgm:cxn modelId="{D2FD20EB-8998-4F5C-8329-28A286528538}" type="presParOf" srcId="{8E344977-7319-4CBA-9593-BA32786667BE}" destId="{6EC2AB3E-EB38-434D-9FEA-A5202F97D246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F3ABB2-C891-4D67-9763-C2438B8F6C83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9AE2663-AD64-44E5-985A-0701F365170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ctr"/>
          <a:r>
            <a:rPr kumimoji="0" lang="ru-RU" altLang="ru-RU" sz="1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Со стороны пациента</a:t>
          </a:r>
          <a:endParaRPr kumimoji="0" lang="ru-RU" sz="1400" b="1" i="1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Times New Roman" panose="02020603050405020304" pitchFamily="18" charset="0"/>
          </a:endParaRPr>
        </a:p>
      </dgm:t>
    </dgm:pt>
    <dgm:pt modelId="{779016D1-09CA-47F3-AE1D-8CAD50250193}" type="parTrans" cxnId="{27314F79-2AD9-4F5C-862F-B35FDDFF88FB}">
      <dgm:prSet/>
      <dgm:spPr/>
      <dgm:t>
        <a:bodyPr/>
        <a:lstStyle/>
        <a:p>
          <a:endParaRPr lang="ru-RU" sz="100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C1543B0B-9AA8-4653-B35E-52B5F5950DA0}" type="sibTrans" cxnId="{27314F79-2AD9-4F5C-862F-B35FDDFF88FB}">
      <dgm:prSet/>
      <dgm:spPr/>
      <dgm:t>
        <a:bodyPr/>
        <a:lstStyle/>
        <a:p>
          <a:endParaRPr lang="ru-RU" sz="100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6C0E7E4B-1B05-425B-BAD7-E5597CA02C2F}">
      <dgm:prSet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200" b="1" dirty="0">
              <a:solidFill>
                <a:schemeClr val="tx2"/>
              </a:solidFill>
            </a:rPr>
            <a:t>Низкое восприятие собственных рисков. Недостаток  знаний о существовании эффективного лечения. </a:t>
          </a:r>
        </a:p>
        <a:p>
          <a:pPr algn="l">
            <a:spcAft>
              <a:spcPts val="0"/>
            </a:spcAft>
          </a:pPr>
          <a:r>
            <a:rPr lang="ru-RU" sz="1200" b="1" dirty="0">
              <a:solidFill>
                <a:schemeClr val="tx2"/>
              </a:solidFill>
            </a:rPr>
            <a:t>Недостаток знаний о возможностях тестирования.</a:t>
          </a:r>
          <a:endParaRPr lang="ru-RU" sz="1200" b="1" dirty="0">
            <a:solidFill>
              <a:schemeClr val="tx1"/>
            </a:solidFill>
            <a:latin typeface="Futura PT Bold" pitchFamily="34" charset="-52"/>
          </a:endParaRPr>
        </a:p>
      </dgm:t>
    </dgm:pt>
    <dgm:pt modelId="{B90D6F36-0FEF-4A69-927F-3351C703E6A8}" type="parTrans" cxnId="{0A34BA50-E724-4540-BCAC-AE0C77E436E7}">
      <dgm:prSet/>
      <dgm:spPr/>
      <dgm:t>
        <a:bodyPr/>
        <a:lstStyle/>
        <a:p>
          <a:endParaRPr lang="ru-RU" sz="100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1E10C2E9-F299-47F5-9E58-A8584D39AB97}" type="sibTrans" cxnId="{0A34BA50-E724-4540-BCAC-AE0C77E436E7}">
      <dgm:prSet/>
      <dgm:spPr/>
      <dgm:t>
        <a:bodyPr/>
        <a:lstStyle/>
        <a:p>
          <a:endParaRPr lang="ru-RU" sz="100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B2AC2156-4C3F-4AF1-8DAB-E4A13AA5E2B5}">
      <dgm:prSet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200" b="1" dirty="0">
              <a:solidFill>
                <a:schemeClr val="tx2"/>
              </a:solidFill>
            </a:rPr>
            <a:t>Страх болезни: Потеря здоровья и благополучия. Потеря независимости. Ожидание смерти.</a:t>
          </a:r>
          <a:endParaRPr lang="ru-RU" sz="1200" b="1" dirty="0">
            <a:solidFill>
              <a:schemeClr val="tx1"/>
            </a:solidFill>
            <a:latin typeface="Futura PT Bold" pitchFamily="34" charset="-52"/>
          </a:endParaRPr>
        </a:p>
      </dgm:t>
    </dgm:pt>
    <dgm:pt modelId="{EE97878B-A5E7-4F84-A4C0-A5CAF601E53D}" type="parTrans" cxnId="{99F655BD-A80C-4E19-B2A9-AE56090A0847}">
      <dgm:prSet/>
      <dgm:spPr/>
      <dgm:t>
        <a:bodyPr/>
        <a:lstStyle/>
        <a:p>
          <a:endParaRPr lang="ru-RU" sz="100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94938983-8D71-42B2-8C47-3A5A6C44F6DD}" type="sibTrans" cxnId="{99F655BD-A80C-4E19-B2A9-AE56090A0847}">
      <dgm:prSet/>
      <dgm:spPr/>
      <dgm:t>
        <a:bodyPr/>
        <a:lstStyle/>
        <a:p>
          <a:endParaRPr lang="ru-RU" sz="100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E62D4711-BDE6-4BC3-91DC-CC975C5B12B5}">
      <dgm:prSet custT="1"/>
      <dgm:spPr/>
      <dgm:t>
        <a:bodyPr/>
        <a:lstStyle/>
        <a:p>
          <a:pPr algn="l">
            <a:spcAft>
              <a:spcPts val="0"/>
            </a:spcAft>
          </a:pPr>
          <a:r>
            <a:rPr lang="ru-RU" sz="1200" b="1" dirty="0">
              <a:solidFill>
                <a:schemeClr val="tx2"/>
              </a:solidFill>
            </a:rPr>
            <a:t>Страх стигмы и дискриминации: Партнер, семья, друзья. Потеря работы, финансовые проблемы. Внутренняя стигма.</a:t>
          </a:r>
          <a:endParaRPr lang="ru-RU" sz="1200" b="1" dirty="0">
            <a:solidFill>
              <a:schemeClr val="tx1"/>
            </a:solidFill>
            <a:latin typeface="Futura PT Bold" pitchFamily="34" charset="-52"/>
          </a:endParaRPr>
        </a:p>
      </dgm:t>
    </dgm:pt>
    <dgm:pt modelId="{C6EBA6E6-424D-4DC7-8171-205F0002BAB7}" type="parTrans" cxnId="{F643B681-2E14-4AE7-A481-B6F0CC9A1FED}">
      <dgm:prSet/>
      <dgm:spPr/>
      <dgm:t>
        <a:bodyPr/>
        <a:lstStyle/>
        <a:p>
          <a:endParaRPr lang="ru-RU" sz="100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8E03D126-F50A-4447-82B5-70ABB00B3DC5}" type="sibTrans" cxnId="{F643B681-2E14-4AE7-A481-B6F0CC9A1FED}">
      <dgm:prSet/>
      <dgm:spPr/>
      <dgm:t>
        <a:bodyPr/>
        <a:lstStyle/>
        <a:p>
          <a:endParaRPr lang="ru-RU" sz="1000">
            <a:solidFill>
              <a:schemeClr val="tx1"/>
            </a:solidFill>
            <a:latin typeface="Futura PT Bold" panose="020B0902020204020203" pitchFamily="34" charset="-52"/>
          </a:endParaRPr>
        </a:p>
      </dgm:t>
    </dgm:pt>
    <dgm:pt modelId="{C0AC9F4E-E52E-48A1-9D79-D60F7116865E}">
      <dgm:prSet custT="1"/>
      <dgm:spPr/>
      <dgm:t>
        <a:bodyPr/>
        <a:lstStyle/>
        <a:p>
          <a:pPr algn="l"/>
          <a:r>
            <a:rPr lang="ru-RU" sz="1200" b="1" dirty="0">
              <a:solidFill>
                <a:schemeClr val="tx2"/>
              </a:solidFill>
            </a:rPr>
            <a:t>Страх юридических проблем: Уголовная ответственность. Ограничение в поездках и проживании. Употребление ПАВ. РКС.</a:t>
          </a:r>
          <a:endParaRPr lang="ru-RU" sz="1200" b="1" dirty="0">
            <a:solidFill>
              <a:schemeClr val="tx1"/>
            </a:solidFill>
            <a:latin typeface="Futura PT Bold" pitchFamily="34" charset="-52"/>
          </a:endParaRPr>
        </a:p>
      </dgm:t>
    </dgm:pt>
    <dgm:pt modelId="{ADB20BBA-98DD-4A3C-99B8-B67047D5E800}" type="parTrans" cxnId="{594007C1-734A-4F4D-BBB3-EF05DD057A23}">
      <dgm:prSet/>
      <dgm:spPr/>
      <dgm:t>
        <a:bodyPr/>
        <a:lstStyle/>
        <a:p>
          <a:endParaRPr lang="ru-RU"/>
        </a:p>
      </dgm:t>
    </dgm:pt>
    <dgm:pt modelId="{B9C88B81-913F-43F2-94CE-8ED8E5EF3C2C}" type="sibTrans" cxnId="{594007C1-734A-4F4D-BBB3-EF05DD057A23}">
      <dgm:prSet/>
      <dgm:spPr/>
      <dgm:t>
        <a:bodyPr/>
        <a:lstStyle/>
        <a:p>
          <a:endParaRPr lang="ru-RU"/>
        </a:p>
      </dgm:t>
    </dgm:pt>
    <dgm:pt modelId="{E59B14BD-C764-49D4-AF2B-A2D637147BEB}" type="pres">
      <dgm:prSet presAssocID="{0AF3ABB2-C891-4D67-9763-C2438B8F6C8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AC6324-3877-411E-8C6B-40DC08361ADA}" type="pres">
      <dgm:prSet presAssocID="{F9AE2663-AD64-44E5-985A-0701F3651708}" presName="root" presStyleCnt="0"/>
      <dgm:spPr/>
    </dgm:pt>
    <dgm:pt modelId="{96F43FAE-E502-4DFF-BA01-A82F41DEBE37}" type="pres">
      <dgm:prSet presAssocID="{F9AE2663-AD64-44E5-985A-0701F3651708}" presName="rootComposite" presStyleCnt="0"/>
      <dgm:spPr/>
    </dgm:pt>
    <dgm:pt modelId="{0E4ABA35-075D-4630-8891-F4D0BF2E0505}" type="pres">
      <dgm:prSet presAssocID="{F9AE2663-AD64-44E5-985A-0701F3651708}" presName="rootText" presStyleLbl="node1" presStyleIdx="0" presStyleCnt="1" custScaleX="452042" custScaleY="78393"/>
      <dgm:spPr/>
    </dgm:pt>
    <dgm:pt modelId="{886DDBC2-1F27-4ECB-A31C-4DD9655A81F4}" type="pres">
      <dgm:prSet presAssocID="{F9AE2663-AD64-44E5-985A-0701F3651708}" presName="rootConnector" presStyleLbl="node1" presStyleIdx="0" presStyleCnt="1"/>
      <dgm:spPr/>
    </dgm:pt>
    <dgm:pt modelId="{8E344977-7319-4CBA-9593-BA32786667BE}" type="pres">
      <dgm:prSet presAssocID="{F9AE2663-AD64-44E5-985A-0701F3651708}" presName="childShape" presStyleCnt="0"/>
      <dgm:spPr/>
    </dgm:pt>
    <dgm:pt modelId="{E09D766B-FC94-49E0-90FA-61F93E15B7C0}" type="pres">
      <dgm:prSet presAssocID="{B90D6F36-0FEF-4A69-927F-3351C703E6A8}" presName="Name13" presStyleLbl="parChTrans1D2" presStyleIdx="0" presStyleCnt="4"/>
      <dgm:spPr/>
    </dgm:pt>
    <dgm:pt modelId="{93446F6A-C469-463C-BFA1-7F3C37AAD65A}" type="pres">
      <dgm:prSet presAssocID="{6C0E7E4B-1B05-425B-BAD7-E5597CA02C2F}" presName="childText" presStyleLbl="bgAcc1" presStyleIdx="0" presStyleCnt="4" custScaleX="452042" custScaleY="189553">
        <dgm:presLayoutVars>
          <dgm:bulletEnabled val="1"/>
        </dgm:presLayoutVars>
      </dgm:prSet>
      <dgm:spPr/>
    </dgm:pt>
    <dgm:pt modelId="{3CC61A60-C220-4178-8EE2-889720CBCDA9}" type="pres">
      <dgm:prSet presAssocID="{EE97878B-A5E7-4F84-A4C0-A5CAF601E53D}" presName="Name13" presStyleLbl="parChTrans1D2" presStyleIdx="1" presStyleCnt="4"/>
      <dgm:spPr/>
    </dgm:pt>
    <dgm:pt modelId="{5C03DF55-6A69-4151-BCCF-85F9DA631829}" type="pres">
      <dgm:prSet presAssocID="{B2AC2156-4C3F-4AF1-8DAB-E4A13AA5E2B5}" presName="childText" presStyleLbl="bgAcc1" presStyleIdx="1" presStyleCnt="4" custScaleX="452042" custScaleY="144443">
        <dgm:presLayoutVars>
          <dgm:bulletEnabled val="1"/>
        </dgm:presLayoutVars>
      </dgm:prSet>
      <dgm:spPr/>
    </dgm:pt>
    <dgm:pt modelId="{E02244BA-61DC-4815-A4CC-63ED9B9D0154}" type="pres">
      <dgm:prSet presAssocID="{C6EBA6E6-424D-4DC7-8171-205F0002BAB7}" presName="Name13" presStyleLbl="parChTrans1D2" presStyleIdx="2" presStyleCnt="4"/>
      <dgm:spPr/>
    </dgm:pt>
    <dgm:pt modelId="{6EC2AB3E-EB38-434D-9FEA-A5202F97D246}" type="pres">
      <dgm:prSet presAssocID="{E62D4711-BDE6-4BC3-91DC-CC975C5B12B5}" presName="childText" presStyleLbl="bgAcc1" presStyleIdx="2" presStyleCnt="4" custScaleX="452042" custScaleY="144444">
        <dgm:presLayoutVars>
          <dgm:bulletEnabled val="1"/>
        </dgm:presLayoutVars>
      </dgm:prSet>
      <dgm:spPr/>
    </dgm:pt>
    <dgm:pt modelId="{F6706860-1CDC-4FBF-A95D-A768888DA26B}" type="pres">
      <dgm:prSet presAssocID="{ADB20BBA-98DD-4A3C-99B8-B67047D5E800}" presName="Name13" presStyleLbl="parChTrans1D2" presStyleIdx="3" presStyleCnt="4"/>
      <dgm:spPr/>
    </dgm:pt>
    <dgm:pt modelId="{6739F674-D613-487B-AAD5-6E07F0F5DADE}" type="pres">
      <dgm:prSet presAssocID="{C0AC9F4E-E52E-48A1-9D79-D60F7116865E}" presName="childText" presStyleLbl="bgAcc1" presStyleIdx="3" presStyleCnt="4" custScaleX="444672" custScaleY="119230">
        <dgm:presLayoutVars>
          <dgm:bulletEnabled val="1"/>
        </dgm:presLayoutVars>
      </dgm:prSet>
      <dgm:spPr/>
    </dgm:pt>
  </dgm:ptLst>
  <dgm:cxnLst>
    <dgm:cxn modelId="{51A67203-5DA3-4E05-910F-26378400B473}" type="presOf" srcId="{C6EBA6E6-424D-4DC7-8171-205F0002BAB7}" destId="{E02244BA-61DC-4815-A4CC-63ED9B9D0154}" srcOrd="0" destOrd="0" presId="urn:microsoft.com/office/officeart/2005/8/layout/hierarchy3"/>
    <dgm:cxn modelId="{6EE2A91C-17BE-463E-A1B6-D04F2C30464E}" type="presOf" srcId="{C0AC9F4E-E52E-48A1-9D79-D60F7116865E}" destId="{6739F674-D613-487B-AAD5-6E07F0F5DADE}" srcOrd="0" destOrd="0" presId="urn:microsoft.com/office/officeart/2005/8/layout/hierarchy3"/>
    <dgm:cxn modelId="{07662435-2ADB-4F3A-9989-CDEA1CFBAB2E}" type="presOf" srcId="{B90D6F36-0FEF-4A69-927F-3351C703E6A8}" destId="{E09D766B-FC94-49E0-90FA-61F93E15B7C0}" srcOrd="0" destOrd="0" presId="urn:microsoft.com/office/officeart/2005/8/layout/hierarchy3"/>
    <dgm:cxn modelId="{924CF469-C5F2-4166-A5BD-FBAD4A039738}" type="presOf" srcId="{ADB20BBA-98DD-4A3C-99B8-B67047D5E800}" destId="{F6706860-1CDC-4FBF-A95D-A768888DA26B}" srcOrd="0" destOrd="0" presId="urn:microsoft.com/office/officeart/2005/8/layout/hierarchy3"/>
    <dgm:cxn modelId="{5E31ED6E-D7A5-4903-8F87-67CF7D220F42}" type="presOf" srcId="{E62D4711-BDE6-4BC3-91DC-CC975C5B12B5}" destId="{6EC2AB3E-EB38-434D-9FEA-A5202F97D246}" srcOrd="0" destOrd="0" presId="urn:microsoft.com/office/officeart/2005/8/layout/hierarchy3"/>
    <dgm:cxn modelId="{0A34BA50-E724-4540-BCAC-AE0C77E436E7}" srcId="{F9AE2663-AD64-44E5-985A-0701F3651708}" destId="{6C0E7E4B-1B05-425B-BAD7-E5597CA02C2F}" srcOrd="0" destOrd="0" parTransId="{B90D6F36-0FEF-4A69-927F-3351C703E6A8}" sibTransId="{1E10C2E9-F299-47F5-9E58-A8584D39AB97}"/>
    <dgm:cxn modelId="{27314F79-2AD9-4F5C-862F-B35FDDFF88FB}" srcId="{0AF3ABB2-C891-4D67-9763-C2438B8F6C83}" destId="{F9AE2663-AD64-44E5-985A-0701F3651708}" srcOrd="0" destOrd="0" parTransId="{779016D1-09CA-47F3-AE1D-8CAD50250193}" sibTransId="{C1543B0B-9AA8-4653-B35E-52B5F5950DA0}"/>
    <dgm:cxn modelId="{F643B681-2E14-4AE7-A481-B6F0CC9A1FED}" srcId="{F9AE2663-AD64-44E5-985A-0701F3651708}" destId="{E62D4711-BDE6-4BC3-91DC-CC975C5B12B5}" srcOrd="2" destOrd="0" parTransId="{C6EBA6E6-424D-4DC7-8171-205F0002BAB7}" sibTransId="{8E03D126-F50A-4447-82B5-70ABB00B3DC5}"/>
    <dgm:cxn modelId="{BC5E0398-4C87-4E15-A24F-1A932E5A7F77}" type="presOf" srcId="{B2AC2156-4C3F-4AF1-8DAB-E4A13AA5E2B5}" destId="{5C03DF55-6A69-4151-BCCF-85F9DA631829}" srcOrd="0" destOrd="0" presId="urn:microsoft.com/office/officeart/2005/8/layout/hierarchy3"/>
    <dgm:cxn modelId="{E4799DA3-E4FA-49BE-8B16-1EC0ED23C09F}" type="presOf" srcId="{6C0E7E4B-1B05-425B-BAD7-E5597CA02C2F}" destId="{93446F6A-C469-463C-BFA1-7F3C37AAD65A}" srcOrd="0" destOrd="0" presId="urn:microsoft.com/office/officeart/2005/8/layout/hierarchy3"/>
    <dgm:cxn modelId="{99F655BD-A80C-4E19-B2A9-AE56090A0847}" srcId="{F9AE2663-AD64-44E5-985A-0701F3651708}" destId="{B2AC2156-4C3F-4AF1-8DAB-E4A13AA5E2B5}" srcOrd="1" destOrd="0" parTransId="{EE97878B-A5E7-4F84-A4C0-A5CAF601E53D}" sibTransId="{94938983-8D71-42B2-8C47-3A5A6C44F6DD}"/>
    <dgm:cxn modelId="{594007C1-734A-4F4D-BBB3-EF05DD057A23}" srcId="{F9AE2663-AD64-44E5-985A-0701F3651708}" destId="{C0AC9F4E-E52E-48A1-9D79-D60F7116865E}" srcOrd="3" destOrd="0" parTransId="{ADB20BBA-98DD-4A3C-99B8-B67047D5E800}" sibTransId="{B9C88B81-913F-43F2-94CE-8ED8E5EF3C2C}"/>
    <dgm:cxn modelId="{2288CED2-FCAC-4D8F-AB9B-7F0822213BF8}" type="presOf" srcId="{F9AE2663-AD64-44E5-985A-0701F3651708}" destId="{886DDBC2-1F27-4ECB-A31C-4DD9655A81F4}" srcOrd="1" destOrd="0" presId="urn:microsoft.com/office/officeart/2005/8/layout/hierarchy3"/>
    <dgm:cxn modelId="{0BD510E6-722C-40E9-B234-BEFA6592675B}" type="presOf" srcId="{F9AE2663-AD64-44E5-985A-0701F3651708}" destId="{0E4ABA35-075D-4630-8891-F4D0BF2E0505}" srcOrd="0" destOrd="0" presId="urn:microsoft.com/office/officeart/2005/8/layout/hierarchy3"/>
    <dgm:cxn modelId="{B0EBEDEB-BC20-4735-AB05-D2B33FAF84F2}" type="presOf" srcId="{0AF3ABB2-C891-4D67-9763-C2438B8F6C83}" destId="{E59B14BD-C764-49D4-AF2B-A2D637147BEB}" srcOrd="0" destOrd="0" presId="urn:microsoft.com/office/officeart/2005/8/layout/hierarchy3"/>
    <dgm:cxn modelId="{109210FC-2E9F-40A8-B07F-7BB14F838433}" type="presOf" srcId="{EE97878B-A5E7-4F84-A4C0-A5CAF601E53D}" destId="{3CC61A60-C220-4178-8EE2-889720CBCDA9}" srcOrd="0" destOrd="0" presId="urn:microsoft.com/office/officeart/2005/8/layout/hierarchy3"/>
    <dgm:cxn modelId="{09D6782E-D8D1-4474-BD7D-531ADA8AD6DF}" type="presParOf" srcId="{E59B14BD-C764-49D4-AF2B-A2D637147BEB}" destId="{33AC6324-3877-411E-8C6B-40DC08361ADA}" srcOrd="0" destOrd="0" presId="urn:microsoft.com/office/officeart/2005/8/layout/hierarchy3"/>
    <dgm:cxn modelId="{59B6B28D-BD03-4A38-9F4D-3C7D6544D05A}" type="presParOf" srcId="{33AC6324-3877-411E-8C6B-40DC08361ADA}" destId="{96F43FAE-E502-4DFF-BA01-A82F41DEBE37}" srcOrd="0" destOrd="0" presId="urn:microsoft.com/office/officeart/2005/8/layout/hierarchy3"/>
    <dgm:cxn modelId="{0B0F01D2-80F6-4B4F-9473-E00CE53762A7}" type="presParOf" srcId="{96F43FAE-E502-4DFF-BA01-A82F41DEBE37}" destId="{0E4ABA35-075D-4630-8891-F4D0BF2E0505}" srcOrd="0" destOrd="0" presId="urn:microsoft.com/office/officeart/2005/8/layout/hierarchy3"/>
    <dgm:cxn modelId="{D625CC12-B01B-4B27-95EB-277B0BDF4C22}" type="presParOf" srcId="{96F43FAE-E502-4DFF-BA01-A82F41DEBE37}" destId="{886DDBC2-1F27-4ECB-A31C-4DD9655A81F4}" srcOrd="1" destOrd="0" presId="urn:microsoft.com/office/officeart/2005/8/layout/hierarchy3"/>
    <dgm:cxn modelId="{A3F833E3-E541-4C58-805D-F8D64245D5C9}" type="presParOf" srcId="{33AC6324-3877-411E-8C6B-40DC08361ADA}" destId="{8E344977-7319-4CBA-9593-BA32786667BE}" srcOrd="1" destOrd="0" presId="urn:microsoft.com/office/officeart/2005/8/layout/hierarchy3"/>
    <dgm:cxn modelId="{555F7C3A-FE3E-4582-A74B-D848D07FD024}" type="presParOf" srcId="{8E344977-7319-4CBA-9593-BA32786667BE}" destId="{E09D766B-FC94-49E0-90FA-61F93E15B7C0}" srcOrd="0" destOrd="0" presId="urn:microsoft.com/office/officeart/2005/8/layout/hierarchy3"/>
    <dgm:cxn modelId="{4F295707-0B82-4090-9614-5C6801227777}" type="presParOf" srcId="{8E344977-7319-4CBA-9593-BA32786667BE}" destId="{93446F6A-C469-463C-BFA1-7F3C37AAD65A}" srcOrd="1" destOrd="0" presId="urn:microsoft.com/office/officeart/2005/8/layout/hierarchy3"/>
    <dgm:cxn modelId="{58BE3B78-35EC-48E2-AD35-9558E275896C}" type="presParOf" srcId="{8E344977-7319-4CBA-9593-BA32786667BE}" destId="{3CC61A60-C220-4178-8EE2-889720CBCDA9}" srcOrd="2" destOrd="0" presId="urn:microsoft.com/office/officeart/2005/8/layout/hierarchy3"/>
    <dgm:cxn modelId="{7132683E-5821-4AEE-93F0-838613560533}" type="presParOf" srcId="{8E344977-7319-4CBA-9593-BA32786667BE}" destId="{5C03DF55-6A69-4151-BCCF-85F9DA631829}" srcOrd="3" destOrd="0" presId="urn:microsoft.com/office/officeart/2005/8/layout/hierarchy3"/>
    <dgm:cxn modelId="{40288746-F3A2-4313-91D6-A7968EA1E36E}" type="presParOf" srcId="{8E344977-7319-4CBA-9593-BA32786667BE}" destId="{E02244BA-61DC-4815-A4CC-63ED9B9D0154}" srcOrd="4" destOrd="0" presId="urn:microsoft.com/office/officeart/2005/8/layout/hierarchy3"/>
    <dgm:cxn modelId="{B2589771-A6D8-436F-B887-6224AB373591}" type="presParOf" srcId="{8E344977-7319-4CBA-9593-BA32786667BE}" destId="{6EC2AB3E-EB38-434D-9FEA-A5202F97D246}" srcOrd="5" destOrd="0" presId="urn:microsoft.com/office/officeart/2005/8/layout/hierarchy3"/>
    <dgm:cxn modelId="{1A5ABB5A-EEE9-4A4E-ABF1-9B1A4407755A}" type="presParOf" srcId="{8E344977-7319-4CBA-9593-BA32786667BE}" destId="{F6706860-1CDC-4FBF-A95D-A768888DA26B}" srcOrd="6" destOrd="0" presId="urn:microsoft.com/office/officeart/2005/8/layout/hierarchy3"/>
    <dgm:cxn modelId="{2679E3D8-E852-49EA-8420-970AB7703D9B}" type="presParOf" srcId="{8E344977-7319-4CBA-9593-BA32786667BE}" destId="{6739F674-D613-487B-AAD5-6E07F0F5DADE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A379FE-2B69-4D6E-9A5B-FF6D539E162D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BB2E8AF7-3FAB-403E-BCA2-EC642728BB69}">
      <dgm:prSet/>
      <dgm:spPr/>
      <dgm:t>
        <a:bodyPr/>
        <a:lstStyle/>
        <a:p>
          <a:pPr algn="l" rtl="0"/>
          <a:r>
            <a:rPr lang="ru-RU" b="1" dirty="0"/>
            <a:t>С целью дестигматизации теста на ВИЧ необходимо </a:t>
          </a:r>
          <a:r>
            <a:rPr lang="ru-RU" b="1" dirty="0">
              <a:solidFill>
                <a:srgbClr val="FF0000"/>
              </a:solidFill>
            </a:rPr>
            <a:t>предлагать тестирование всем обратившимся по другим причинам</a:t>
          </a:r>
          <a:r>
            <a:rPr lang="ru-RU" b="1" dirty="0"/>
            <a:t>, при этом пациент уведомляется о тестировании и не отказывается от него.</a:t>
          </a:r>
          <a:endParaRPr lang="ru-RU" dirty="0"/>
        </a:p>
      </dgm:t>
    </dgm:pt>
    <dgm:pt modelId="{3032E664-1964-4EC7-9F49-1B836BB4697A}" type="parTrans" cxnId="{7B01F73A-13A0-4AF8-A07C-BBA5DB5432F8}">
      <dgm:prSet/>
      <dgm:spPr/>
      <dgm:t>
        <a:bodyPr/>
        <a:lstStyle/>
        <a:p>
          <a:endParaRPr lang="ru-RU"/>
        </a:p>
      </dgm:t>
    </dgm:pt>
    <dgm:pt modelId="{ADC3FB6E-A54A-4352-B024-05116A6822AC}" type="sibTrans" cxnId="{7B01F73A-13A0-4AF8-A07C-BBA5DB5432F8}">
      <dgm:prSet/>
      <dgm:spPr/>
      <dgm:t>
        <a:bodyPr/>
        <a:lstStyle/>
        <a:p>
          <a:endParaRPr lang="ru-RU"/>
        </a:p>
      </dgm:t>
    </dgm:pt>
    <dgm:pt modelId="{2882847F-5C5B-465C-B3A9-E53B1CFAA119}">
      <dgm:prSet/>
      <dgm:spPr/>
      <dgm:t>
        <a:bodyPr/>
        <a:lstStyle/>
        <a:p>
          <a:pPr rtl="0"/>
          <a:r>
            <a:rPr lang="ru-RU" b="1" dirty="0"/>
            <a:t>К тестированию на ВИЧ должны применятся </a:t>
          </a:r>
          <a:r>
            <a:rPr lang="ru-RU" b="1" dirty="0">
              <a:solidFill>
                <a:srgbClr val="FF0000"/>
              </a:solidFill>
            </a:rPr>
            <a:t>этические параметры, которые не отличаются от параметров применяемых к другим заболеваниям</a:t>
          </a:r>
          <a:endParaRPr lang="ru-RU" dirty="0"/>
        </a:p>
      </dgm:t>
    </dgm:pt>
    <dgm:pt modelId="{87E9E1CF-2E6A-41B9-9197-46EF117D1A51}" type="parTrans" cxnId="{70E8D174-5F68-4EEA-AF92-98A35FBBBDD2}">
      <dgm:prSet/>
      <dgm:spPr/>
      <dgm:t>
        <a:bodyPr/>
        <a:lstStyle/>
        <a:p>
          <a:endParaRPr lang="ru-RU"/>
        </a:p>
      </dgm:t>
    </dgm:pt>
    <dgm:pt modelId="{638DC579-35BD-472C-8D6C-D32A48233A87}" type="sibTrans" cxnId="{70E8D174-5F68-4EEA-AF92-98A35FBBBDD2}">
      <dgm:prSet/>
      <dgm:spPr/>
      <dgm:t>
        <a:bodyPr/>
        <a:lstStyle/>
        <a:p>
          <a:endParaRPr lang="ru-RU"/>
        </a:p>
      </dgm:t>
    </dgm:pt>
    <dgm:pt modelId="{797BAC06-BA32-4A33-9934-9380A766797E}">
      <dgm:prSet/>
      <dgm:spPr/>
      <dgm:t>
        <a:bodyPr/>
        <a:lstStyle/>
        <a:p>
          <a:pPr rtl="0"/>
          <a:r>
            <a:rPr lang="ru-RU" b="1" dirty="0"/>
            <a:t>Врачи </a:t>
          </a:r>
          <a:r>
            <a:rPr lang="ru-RU" b="1" dirty="0">
              <a:solidFill>
                <a:srgbClr val="FF0000"/>
              </a:solidFill>
            </a:rPr>
            <a:t>всех специальностей должны уметь консультировать </a:t>
          </a:r>
          <a:r>
            <a:rPr lang="ru-RU" b="1" dirty="0"/>
            <a:t>(показания, правила, коды при обследовании)</a:t>
          </a:r>
          <a:endParaRPr lang="ru-RU" dirty="0"/>
        </a:p>
      </dgm:t>
    </dgm:pt>
    <dgm:pt modelId="{3B1A7099-32CA-44B6-91AC-B1481200EA57}" type="parTrans" cxnId="{D73D4CE3-B20A-498E-A58A-65EB286D486C}">
      <dgm:prSet/>
      <dgm:spPr/>
      <dgm:t>
        <a:bodyPr/>
        <a:lstStyle/>
        <a:p>
          <a:endParaRPr lang="ru-RU"/>
        </a:p>
      </dgm:t>
    </dgm:pt>
    <dgm:pt modelId="{958B0C71-82E5-42C9-8429-2DF888989383}" type="sibTrans" cxnId="{D73D4CE3-B20A-498E-A58A-65EB286D486C}">
      <dgm:prSet/>
      <dgm:spPr/>
      <dgm:t>
        <a:bodyPr/>
        <a:lstStyle/>
        <a:p>
          <a:endParaRPr lang="ru-RU"/>
        </a:p>
      </dgm:t>
    </dgm:pt>
    <dgm:pt modelId="{1B6A6AB2-B55B-428B-9819-AA4DE56F9921}" type="pres">
      <dgm:prSet presAssocID="{6AA379FE-2B69-4D6E-9A5B-FF6D539E162D}" presName="rootnode" presStyleCnt="0">
        <dgm:presLayoutVars>
          <dgm:chMax/>
          <dgm:chPref/>
          <dgm:dir/>
          <dgm:animLvl val="lvl"/>
        </dgm:presLayoutVars>
      </dgm:prSet>
      <dgm:spPr/>
    </dgm:pt>
    <dgm:pt modelId="{07BAFD24-77ED-4D0A-9618-C2FC57D802A7}" type="pres">
      <dgm:prSet presAssocID="{BB2E8AF7-3FAB-403E-BCA2-EC642728BB69}" presName="composite" presStyleCnt="0"/>
      <dgm:spPr/>
    </dgm:pt>
    <dgm:pt modelId="{12CF3F6C-84FD-4EDF-A8F6-28201ADB4103}" type="pres">
      <dgm:prSet presAssocID="{BB2E8AF7-3FAB-403E-BCA2-EC642728BB69}" presName="LShape" presStyleLbl="alignNode1" presStyleIdx="0" presStyleCnt="5"/>
      <dgm:spPr/>
    </dgm:pt>
    <dgm:pt modelId="{68DB0D90-28A0-4028-8942-DB8BED96210D}" type="pres">
      <dgm:prSet presAssocID="{BB2E8AF7-3FAB-403E-BCA2-EC642728BB69}" presName="ParentText" presStyleLbl="revTx" presStyleIdx="0" presStyleCnt="3" custScaleX="113601" custLinFactNeighborX="6636">
        <dgm:presLayoutVars>
          <dgm:chMax val="0"/>
          <dgm:chPref val="0"/>
          <dgm:bulletEnabled val="1"/>
        </dgm:presLayoutVars>
      </dgm:prSet>
      <dgm:spPr/>
    </dgm:pt>
    <dgm:pt modelId="{0B009D38-6F78-443B-8583-69D0118BFF61}" type="pres">
      <dgm:prSet presAssocID="{BB2E8AF7-3FAB-403E-BCA2-EC642728BB69}" presName="Triangle" presStyleLbl="alignNode1" presStyleIdx="1" presStyleCnt="5"/>
      <dgm:spPr/>
    </dgm:pt>
    <dgm:pt modelId="{B1F4ADC4-8301-4B97-9C65-999CABAEEA22}" type="pres">
      <dgm:prSet presAssocID="{ADC3FB6E-A54A-4352-B024-05116A6822AC}" presName="sibTrans" presStyleCnt="0"/>
      <dgm:spPr/>
    </dgm:pt>
    <dgm:pt modelId="{0F73FDA7-03B9-4887-830F-BB42971EC373}" type="pres">
      <dgm:prSet presAssocID="{ADC3FB6E-A54A-4352-B024-05116A6822AC}" presName="space" presStyleCnt="0"/>
      <dgm:spPr/>
    </dgm:pt>
    <dgm:pt modelId="{54309BFF-F8A9-4BCF-81A4-DE7DC6E2ECA9}" type="pres">
      <dgm:prSet presAssocID="{2882847F-5C5B-465C-B3A9-E53B1CFAA119}" presName="composite" presStyleCnt="0"/>
      <dgm:spPr/>
    </dgm:pt>
    <dgm:pt modelId="{F6C8B988-16C1-4823-81FF-AD8369A4C971}" type="pres">
      <dgm:prSet presAssocID="{2882847F-5C5B-465C-B3A9-E53B1CFAA119}" presName="LShape" presStyleLbl="alignNode1" presStyleIdx="2" presStyleCnt="5"/>
      <dgm:spPr/>
    </dgm:pt>
    <dgm:pt modelId="{9DF93BF7-C69E-471A-B720-9BF2E778334D}" type="pres">
      <dgm:prSet presAssocID="{2882847F-5C5B-465C-B3A9-E53B1CFAA119}" presName="ParentText" presStyleLbl="revTx" presStyleIdx="1" presStyleCnt="3" custScaleX="110543" custLinFactNeighborX="6222" custLinFactNeighborY="946">
        <dgm:presLayoutVars>
          <dgm:chMax val="0"/>
          <dgm:chPref val="0"/>
          <dgm:bulletEnabled val="1"/>
        </dgm:presLayoutVars>
      </dgm:prSet>
      <dgm:spPr/>
    </dgm:pt>
    <dgm:pt modelId="{1FA3E2A9-263F-4EC8-A323-D4E8DA950CBF}" type="pres">
      <dgm:prSet presAssocID="{2882847F-5C5B-465C-B3A9-E53B1CFAA119}" presName="Triangle" presStyleLbl="alignNode1" presStyleIdx="3" presStyleCnt="5"/>
      <dgm:spPr/>
    </dgm:pt>
    <dgm:pt modelId="{7EC90CB9-9DAB-41BE-93DC-B3B2904CEDBA}" type="pres">
      <dgm:prSet presAssocID="{638DC579-35BD-472C-8D6C-D32A48233A87}" presName="sibTrans" presStyleCnt="0"/>
      <dgm:spPr/>
    </dgm:pt>
    <dgm:pt modelId="{41E8A669-4C22-4BD7-A829-7325D55A0746}" type="pres">
      <dgm:prSet presAssocID="{638DC579-35BD-472C-8D6C-D32A48233A87}" presName="space" presStyleCnt="0"/>
      <dgm:spPr/>
    </dgm:pt>
    <dgm:pt modelId="{63194B60-8CB9-4D46-B75B-D30ED1075915}" type="pres">
      <dgm:prSet presAssocID="{797BAC06-BA32-4A33-9934-9380A766797E}" presName="composite" presStyleCnt="0"/>
      <dgm:spPr/>
    </dgm:pt>
    <dgm:pt modelId="{4D94BBC4-962F-428A-905C-BF6DFAAFB9FD}" type="pres">
      <dgm:prSet presAssocID="{797BAC06-BA32-4A33-9934-9380A766797E}" presName="LShape" presStyleLbl="alignNode1" presStyleIdx="4" presStyleCnt="5"/>
      <dgm:spPr/>
    </dgm:pt>
    <dgm:pt modelId="{E7AE5514-41D8-43CA-A8A9-9B21558E4461}" type="pres">
      <dgm:prSet presAssocID="{797BAC06-BA32-4A33-9934-9380A766797E}" presName="ParentText" presStyleLbl="revTx" presStyleIdx="2" presStyleCnt="3" custScaleY="77394" custLinFactNeighborX="415" custLinFactNeighborY="-10883">
        <dgm:presLayoutVars>
          <dgm:chMax val="0"/>
          <dgm:chPref val="0"/>
          <dgm:bulletEnabled val="1"/>
        </dgm:presLayoutVars>
      </dgm:prSet>
      <dgm:spPr/>
    </dgm:pt>
  </dgm:ptLst>
  <dgm:cxnLst>
    <dgm:cxn modelId="{7B01F73A-13A0-4AF8-A07C-BBA5DB5432F8}" srcId="{6AA379FE-2B69-4D6E-9A5B-FF6D539E162D}" destId="{BB2E8AF7-3FAB-403E-BCA2-EC642728BB69}" srcOrd="0" destOrd="0" parTransId="{3032E664-1964-4EC7-9F49-1B836BB4697A}" sibTransId="{ADC3FB6E-A54A-4352-B024-05116A6822AC}"/>
    <dgm:cxn modelId="{70E8D174-5F68-4EEA-AF92-98A35FBBBDD2}" srcId="{6AA379FE-2B69-4D6E-9A5B-FF6D539E162D}" destId="{2882847F-5C5B-465C-B3A9-E53B1CFAA119}" srcOrd="1" destOrd="0" parTransId="{87E9E1CF-2E6A-41B9-9197-46EF117D1A51}" sibTransId="{638DC579-35BD-472C-8D6C-D32A48233A87}"/>
    <dgm:cxn modelId="{990272AC-2977-4994-88CC-9FE24C8F71AF}" type="presOf" srcId="{6AA379FE-2B69-4D6E-9A5B-FF6D539E162D}" destId="{1B6A6AB2-B55B-428B-9819-AA4DE56F9921}" srcOrd="0" destOrd="0" presId="urn:microsoft.com/office/officeart/2009/3/layout/StepUpProcess"/>
    <dgm:cxn modelId="{03C6C5B2-263D-4449-8755-C97C938E406D}" type="presOf" srcId="{797BAC06-BA32-4A33-9934-9380A766797E}" destId="{E7AE5514-41D8-43CA-A8A9-9B21558E4461}" srcOrd="0" destOrd="0" presId="urn:microsoft.com/office/officeart/2009/3/layout/StepUpProcess"/>
    <dgm:cxn modelId="{A544ABC2-2605-4307-B0A7-C4E76358A116}" type="presOf" srcId="{2882847F-5C5B-465C-B3A9-E53B1CFAA119}" destId="{9DF93BF7-C69E-471A-B720-9BF2E778334D}" srcOrd="0" destOrd="0" presId="urn:microsoft.com/office/officeart/2009/3/layout/StepUpProcess"/>
    <dgm:cxn modelId="{1E82A7CA-2324-45CD-A2AD-D7AC25E31690}" type="presOf" srcId="{BB2E8AF7-3FAB-403E-BCA2-EC642728BB69}" destId="{68DB0D90-28A0-4028-8942-DB8BED96210D}" srcOrd="0" destOrd="0" presId="urn:microsoft.com/office/officeart/2009/3/layout/StepUpProcess"/>
    <dgm:cxn modelId="{D73D4CE3-B20A-498E-A58A-65EB286D486C}" srcId="{6AA379FE-2B69-4D6E-9A5B-FF6D539E162D}" destId="{797BAC06-BA32-4A33-9934-9380A766797E}" srcOrd="2" destOrd="0" parTransId="{3B1A7099-32CA-44B6-91AC-B1481200EA57}" sibTransId="{958B0C71-82E5-42C9-8429-2DF888989383}"/>
    <dgm:cxn modelId="{4EE343AC-D712-4644-8924-6212951DE22D}" type="presParOf" srcId="{1B6A6AB2-B55B-428B-9819-AA4DE56F9921}" destId="{07BAFD24-77ED-4D0A-9618-C2FC57D802A7}" srcOrd="0" destOrd="0" presId="urn:microsoft.com/office/officeart/2009/3/layout/StepUpProcess"/>
    <dgm:cxn modelId="{25184257-EE99-460B-9B1D-B128B2D0A1E9}" type="presParOf" srcId="{07BAFD24-77ED-4D0A-9618-C2FC57D802A7}" destId="{12CF3F6C-84FD-4EDF-A8F6-28201ADB4103}" srcOrd="0" destOrd="0" presId="urn:microsoft.com/office/officeart/2009/3/layout/StepUpProcess"/>
    <dgm:cxn modelId="{249EA9E2-E44E-4E70-8B18-02B52827268B}" type="presParOf" srcId="{07BAFD24-77ED-4D0A-9618-C2FC57D802A7}" destId="{68DB0D90-28A0-4028-8942-DB8BED96210D}" srcOrd="1" destOrd="0" presId="urn:microsoft.com/office/officeart/2009/3/layout/StepUpProcess"/>
    <dgm:cxn modelId="{4E119324-867C-4CA7-AC4C-9DEBF076FCCB}" type="presParOf" srcId="{07BAFD24-77ED-4D0A-9618-C2FC57D802A7}" destId="{0B009D38-6F78-443B-8583-69D0118BFF61}" srcOrd="2" destOrd="0" presId="urn:microsoft.com/office/officeart/2009/3/layout/StepUpProcess"/>
    <dgm:cxn modelId="{1639D0C4-1F18-4620-A4C3-5500D713AD58}" type="presParOf" srcId="{1B6A6AB2-B55B-428B-9819-AA4DE56F9921}" destId="{B1F4ADC4-8301-4B97-9C65-999CABAEEA22}" srcOrd="1" destOrd="0" presId="urn:microsoft.com/office/officeart/2009/3/layout/StepUpProcess"/>
    <dgm:cxn modelId="{27D1B5C8-9A82-476F-9112-D338CB3E31B0}" type="presParOf" srcId="{B1F4ADC4-8301-4B97-9C65-999CABAEEA22}" destId="{0F73FDA7-03B9-4887-830F-BB42971EC373}" srcOrd="0" destOrd="0" presId="urn:microsoft.com/office/officeart/2009/3/layout/StepUpProcess"/>
    <dgm:cxn modelId="{B9288D7A-8132-48F1-81BC-0D783E52B0FD}" type="presParOf" srcId="{1B6A6AB2-B55B-428B-9819-AA4DE56F9921}" destId="{54309BFF-F8A9-4BCF-81A4-DE7DC6E2ECA9}" srcOrd="2" destOrd="0" presId="urn:microsoft.com/office/officeart/2009/3/layout/StepUpProcess"/>
    <dgm:cxn modelId="{B1AD6453-C9E5-4E5F-A940-FBAF5E6137A9}" type="presParOf" srcId="{54309BFF-F8A9-4BCF-81A4-DE7DC6E2ECA9}" destId="{F6C8B988-16C1-4823-81FF-AD8369A4C971}" srcOrd="0" destOrd="0" presId="urn:microsoft.com/office/officeart/2009/3/layout/StepUpProcess"/>
    <dgm:cxn modelId="{06D6067B-B401-42A3-A0C8-BBDBE7B3E4A9}" type="presParOf" srcId="{54309BFF-F8A9-4BCF-81A4-DE7DC6E2ECA9}" destId="{9DF93BF7-C69E-471A-B720-9BF2E778334D}" srcOrd="1" destOrd="0" presId="urn:microsoft.com/office/officeart/2009/3/layout/StepUpProcess"/>
    <dgm:cxn modelId="{F5EF8029-941C-4321-A910-4724CA8FAFB8}" type="presParOf" srcId="{54309BFF-F8A9-4BCF-81A4-DE7DC6E2ECA9}" destId="{1FA3E2A9-263F-4EC8-A323-D4E8DA950CBF}" srcOrd="2" destOrd="0" presId="urn:microsoft.com/office/officeart/2009/3/layout/StepUpProcess"/>
    <dgm:cxn modelId="{9E77E53F-3E06-4DEB-85E0-F8FC8474A51B}" type="presParOf" srcId="{1B6A6AB2-B55B-428B-9819-AA4DE56F9921}" destId="{7EC90CB9-9DAB-41BE-93DC-B3B2904CEDBA}" srcOrd="3" destOrd="0" presId="urn:microsoft.com/office/officeart/2009/3/layout/StepUpProcess"/>
    <dgm:cxn modelId="{76A0B030-8DF3-4EB1-AF50-546ECE5D18DD}" type="presParOf" srcId="{7EC90CB9-9DAB-41BE-93DC-B3B2904CEDBA}" destId="{41E8A669-4C22-4BD7-A829-7325D55A0746}" srcOrd="0" destOrd="0" presId="urn:microsoft.com/office/officeart/2009/3/layout/StepUpProcess"/>
    <dgm:cxn modelId="{46523164-1816-4A56-9032-14B3849FDB7B}" type="presParOf" srcId="{1B6A6AB2-B55B-428B-9819-AA4DE56F9921}" destId="{63194B60-8CB9-4D46-B75B-D30ED1075915}" srcOrd="4" destOrd="0" presId="urn:microsoft.com/office/officeart/2009/3/layout/StepUpProcess"/>
    <dgm:cxn modelId="{CA3F58A9-549B-42FF-8046-0318D265C5B2}" type="presParOf" srcId="{63194B60-8CB9-4D46-B75B-D30ED1075915}" destId="{4D94BBC4-962F-428A-905C-BF6DFAAFB9FD}" srcOrd="0" destOrd="0" presId="urn:microsoft.com/office/officeart/2009/3/layout/StepUpProcess"/>
    <dgm:cxn modelId="{CC6AAD57-B386-4349-B07C-536A82FB34A5}" type="presParOf" srcId="{63194B60-8CB9-4D46-B75B-D30ED1075915}" destId="{E7AE5514-41D8-43CA-A8A9-9B21558E446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404E9A-BB30-4EF0-95C1-F1285D17C7F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2B3F7D-8D09-41DF-9451-1083D0228A57}">
      <dgm:prSet custT="1"/>
      <dgm:spPr/>
      <dgm:t>
        <a:bodyPr/>
        <a:lstStyle/>
        <a:p>
          <a:pPr rtl="0"/>
          <a:r>
            <a:rPr lang="ru-RU" sz="1200" b="1" dirty="0">
              <a:solidFill>
                <a:schemeClr val="tx1"/>
              </a:solidFill>
            </a:rPr>
            <a:t>П.12. Первичная медико-санитарная помощь больным ВИЧ-инфекцией оказывается врачами-терапевтами, врачами-терапевтами участковыми и врачами общей практики (семейными врачами), врачами-инфекционистами, а также врачами-специалистами иных специальностей и медицинскими работниками со средним медицинским образованием в амбулаторных условиях и в условиях дневного стационара в медицинских организациях, осуществляющих первичную медико-санитарную помощь. </a:t>
          </a:r>
        </a:p>
      </dgm:t>
    </dgm:pt>
    <dgm:pt modelId="{8F67711B-B6D5-46E5-BEFA-5BA8E40CC04A}" type="parTrans" cxnId="{D91A010C-8303-4870-BAA7-B3843815A870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635153FE-94EF-42FD-81CB-9520EFD2BCE0}" type="sibTrans" cxnId="{D91A010C-8303-4870-BAA7-B3843815A870}">
      <dgm:prSet custT="1"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7CA2C789-E8E7-4B1F-A685-40B2D235A622}">
      <dgm:prSet custT="1"/>
      <dgm:spPr/>
      <dgm:t>
        <a:bodyPr/>
        <a:lstStyle/>
        <a:p>
          <a:pPr algn="ctr" rtl="0"/>
          <a:r>
            <a:rPr lang="ru-RU" sz="1200" b="1">
              <a:solidFill>
                <a:schemeClr val="tx1"/>
              </a:solidFill>
            </a:rPr>
            <a:t>П.10. В рамках оказания первичной медико-санитарной помощи осуществляется:</a:t>
          </a:r>
        </a:p>
        <a:p>
          <a:pPr algn="l" rtl="0"/>
          <a:r>
            <a:rPr lang="ru-RU" sz="1200" b="1">
              <a:solidFill>
                <a:schemeClr val="tx1"/>
              </a:solidFill>
            </a:rPr>
            <a:t>выявление показаний к обследованию на ВИЧ-инфекцию;</a:t>
          </a:r>
        </a:p>
        <a:p>
          <a:pPr algn="l" rtl="0"/>
          <a:r>
            <a:rPr lang="ru-RU" sz="1200" b="1">
              <a:solidFill>
                <a:schemeClr val="tx1"/>
              </a:solidFill>
            </a:rPr>
            <a:t>назначение обследования на ВИЧ-инфекцию с обязательным проведением до- и послетестового консультирования;</a:t>
          </a:r>
        </a:p>
        <a:p>
          <a:pPr algn="l" rtl="0"/>
          <a:r>
            <a:rPr lang="ru-RU" sz="1200" b="1">
              <a:solidFill>
                <a:schemeClr val="tx1"/>
              </a:solidFill>
            </a:rPr>
            <a:t>направление больного с подозрением на ВИЧ-инфекцию к врачу-инфекционисту центра профилактики и борьбы со СПИД.</a:t>
          </a:r>
          <a:endParaRPr lang="ru-RU" sz="1200" b="1" dirty="0">
            <a:solidFill>
              <a:schemeClr val="tx1"/>
            </a:solidFill>
          </a:endParaRPr>
        </a:p>
      </dgm:t>
    </dgm:pt>
    <dgm:pt modelId="{A33EE351-7D0D-43A2-8071-EFBD29024782}" type="parTrans" cxnId="{015D323B-6C69-4505-840C-EB5CBC315F01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8965C744-8C8B-4BE4-8A5F-6396F3DC14C9}" type="sibTrans" cxnId="{015D323B-6C69-4505-840C-EB5CBC315F01}">
      <dgm:prSet custT="1"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F3E50BBB-1770-42FD-B960-8DAF81AA917A}">
      <dgm:prSet custT="1"/>
      <dgm:spPr/>
      <dgm:t>
        <a:bodyPr/>
        <a:lstStyle/>
        <a:p>
          <a:pPr rtl="0"/>
          <a:r>
            <a:rPr lang="ru-RU" sz="1200" b="1">
              <a:solidFill>
                <a:schemeClr val="tx1"/>
              </a:solidFill>
            </a:rPr>
            <a:t>П.11. При направлении больного к врачу-инфекционисту врач, направляющий пациента, представляет выписку из амбулаторной карты (истории болезни) с указанием диагноза, сопутствующих заболеваний и имеющихся данных лабораторных и функциональных исследований.</a:t>
          </a:r>
        </a:p>
      </dgm:t>
    </dgm:pt>
    <dgm:pt modelId="{419E8A0C-1B2C-4641-BF87-CC7913AF4B73}" type="parTrans" cxnId="{B899D0D0-FC09-4249-8001-D9FBF5519B39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A8DF09B0-DD10-408D-A8E3-93693F17ECAB}" type="sibTrans" cxnId="{B899D0D0-FC09-4249-8001-D9FBF5519B39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280AD6F9-EAE6-49A4-B49F-46876096B38D}" type="pres">
      <dgm:prSet presAssocID="{A8404E9A-BB30-4EF0-95C1-F1285D17C7F7}" presName="Name0" presStyleCnt="0">
        <dgm:presLayoutVars>
          <dgm:dir/>
          <dgm:resizeHandles val="exact"/>
        </dgm:presLayoutVars>
      </dgm:prSet>
      <dgm:spPr/>
    </dgm:pt>
    <dgm:pt modelId="{DCCF7258-3783-4840-A477-180FE3C8BD8D}" type="pres">
      <dgm:prSet presAssocID="{532B3F7D-8D09-41DF-9451-1083D0228A57}" presName="node" presStyleLbl="node1" presStyleIdx="0" presStyleCnt="3" custScaleX="122958">
        <dgm:presLayoutVars>
          <dgm:bulletEnabled val="1"/>
        </dgm:presLayoutVars>
      </dgm:prSet>
      <dgm:spPr/>
    </dgm:pt>
    <dgm:pt modelId="{6C103554-0B7F-42DB-9AE9-0E10D5684C3D}" type="pres">
      <dgm:prSet presAssocID="{635153FE-94EF-42FD-81CB-9520EFD2BCE0}" presName="sibTrans" presStyleLbl="sibTrans2D1" presStyleIdx="0" presStyleCnt="2"/>
      <dgm:spPr/>
    </dgm:pt>
    <dgm:pt modelId="{8CE9F18D-48C8-4C59-A3B8-54AADB1C795F}" type="pres">
      <dgm:prSet presAssocID="{635153FE-94EF-42FD-81CB-9520EFD2BCE0}" presName="connectorText" presStyleLbl="sibTrans2D1" presStyleIdx="0" presStyleCnt="2"/>
      <dgm:spPr/>
    </dgm:pt>
    <dgm:pt modelId="{E9162C51-D2D7-4B60-B7A4-97A17E1AEAD7}" type="pres">
      <dgm:prSet presAssocID="{7CA2C789-E8E7-4B1F-A685-40B2D235A622}" presName="node" presStyleLbl="node1" presStyleIdx="1" presStyleCnt="3" custScaleX="118905">
        <dgm:presLayoutVars>
          <dgm:bulletEnabled val="1"/>
        </dgm:presLayoutVars>
      </dgm:prSet>
      <dgm:spPr/>
    </dgm:pt>
    <dgm:pt modelId="{AB2884ED-C4B5-4F2F-ADD5-C024142E55AD}" type="pres">
      <dgm:prSet presAssocID="{8965C744-8C8B-4BE4-8A5F-6396F3DC14C9}" presName="sibTrans" presStyleLbl="sibTrans2D1" presStyleIdx="1" presStyleCnt="2"/>
      <dgm:spPr/>
    </dgm:pt>
    <dgm:pt modelId="{9A755D42-FA39-40BF-A942-D091180862E3}" type="pres">
      <dgm:prSet presAssocID="{8965C744-8C8B-4BE4-8A5F-6396F3DC14C9}" presName="connectorText" presStyleLbl="sibTrans2D1" presStyleIdx="1" presStyleCnt="2"/>
      <dgm:spPr/>
    </dgm:pt>
    <dgm:pt modelId="{85A78375-FFEA-4027-9BF3-BE1D7DFFCD55}" type="pres">
      <dgm:prSet presAssocID="{F3E50BBB-1770-42FD-B960-8DAF81AA917A}" presName="node" presStyleLbl="node1" presStyleIdx="2" presStyleCnt="3">
        <dgm:presLayoutVars>
          <dgm:bulletEnabled val="1"/>
        </dgm:presLayoutVars>
      </dgm:prSet>
      <dgm:spPr/>
    </dgm:pt>
  </dgm:ptLst>
  <dgm:cxnLst>
    <dgm:cxn modelId="{D91A010C-8303-4870-BAA7-B3843815A870}" srcId="{A8404E9A-BB30-4EF0-95C1-F1285D17C7F7}" destId="{532B3F7D-8D09-41DF-9451-1083D0228A57}" srcOrd="0" destOrd="0" parTransId="{8F67711B-B6D5-46E5-BEFA-5BA8E40CC04A}" sibTransId="{635153FE-94EF-42FD-81CB-9520EFD2BCE0}"/>
    <dgm:cxn modelId="{3B46F726-BF09-48A7-B14E-6491A0263887}" type="presOf" srcId="{635153FE-94EF-42FD-81CB-9520EFD2BCE0}" destId="{8CE9F18D-48C8-4C59-A3B8-54AADB1C795F}" srcOrd="1" destOrd="0" presId="urn:microsoft.com/office/officeart/2005/8/layout/process1"/>
    <dgm:cxn modelId="{015D323B-6C69-4505-840C-EB5CBC315F01}" srcId="{A8404E9A-BB30-4EF0-95C1-F1285D17C7F7}" destId="{7CA2C789-E8E7-4B1F-A685-40B2D235A622}" srcOrd="1" destOrd="0" parTransId="{A33EE351-7D0D-43A2-8071-EFBD29024782}" sibTransId="{8965C744-8C8B-4BE4-8A5F-6396F3DC14C9}"/>
    <dgm:cxn modelId="{701CDD59-F0F9-45ED-AF08-9294C9F0C0A8}" type="presOf" srcId="{7CA2C789-E8E7-4B1F-A685-40B2D235A622}" destId="{E9162C51-D2D7-4B60-B7A4-97A17E1AEAD7}" srcOrd="0" destOrd="0" presId="urn:microsoft.com/office/officeart/2005/8/layout/process1"/>
    <dgm:cxn modelId="{9141C15A-D896-4C0A-88D1-73959335F9EC}" type="presOf" srcId="{635153FE-94EF-42FD-81CB-9520EFD2BCE0}" destId="{6C103554-0B7F-42DB-9AE9-0E10D5684C3D}" srcOrd="0" destOrd="0" presId="urn:microsoft.com/office/officeart/2005/8/layout/process1"/>
    <dgm:cxn modelId="{6B2BF7AF-298B-45BD-962E-EC00AC8CC64D}" type="presOf" srcId="{8965C744-8C8B-4BE4-8A5F-6396F3DC14C9}" destId="{9A755D42-FA39-40BF-A942-D091180862E3}" srcOrd="1" destOrd="0" presId="urn:microsoft.com/office/officeart/2005/8/layout/process1"/>
    <dgm:cxn modelId="{2329EDC4-89AB-4FA0-A10E-1372CB321F2F}" type="presOf" srcId="{532B3F7D-8D09-41DF-9451-1083D0228A57}" destId="{DCCF7258-3783-4840-A477-180FE3C8BD8D}" srcOrd="0" destOrd="0" presId="urn:microsoft.com/office/officeart/2005/8/layout/process1"/>
    <dgm:cxn modelId="{B899D0D0-FC09-4249-8001-D9FBF5519B39}" srcId="{A8404E9A-BB30-4EF0-95C1-F1285D17C7F7}" destId="{F3E50BBB-1770-42FD-B960-8DAF81AA917A}" srcOrd="2" destOrd="0" parTransId="{419E8A0C-1B2C-4641-BF87-CC7913AF4B73}" sibTransId="{A8DF09B0-DD10-408D-A8E3-93693F17ECAB}"/>
    <dgm:cxn modelId="{A1B636E1-B1D9-48FE-B61F-6E166F9E1F35}" type="presOf" srcId="{F3E50BBB-1770-42FD-B960-8DAF81AA917A}" destId="{85A78375-FFEA-4027-9BF3-BE1D7DFFCD55}" srcOrd="0" destOrd="0" presId="urn:microsoft.com/office/officeart/2005/8/layout/process1"/>
    <dgm:cxn modelId="{3E2100EB-8DA6-4F1D-92EF-A9ACF32DC64C}" type="presOf" srcId="{8965C744-8C8B-4BE4-8A5F-6396F3DC14C9}" destId="{AB2884ED-C4B5-4F2F-ADD5-C024142E55AD}" srcOrd="0" destOrd="0" presId="urn:microsoft.com/office/officeart/2005/8/layout/process1"/>
    <dgm:cxn modelId="{31AE79FA-6ADA-4314-91AE-05BCEAA8FCDC}" type="presOf" srcId="{A8404E9A-BB30-4EF0-95C1-F1285D17C7F7}" destId="{280AD6F9-EAE6-49A4-B49F-46876096B38D}" srcOrd="0" destOrd="0" presId="urn:microsoft.com/office/officeart/2005/8/layout/process1"/>
    <dgm:cxn modelId="{46FDEDFA-0C23-434C-B09E-6CB41D268FC0}" type="presParOf" srcId="{280AD6F9-EAE6-49A4-B49F-46876096B38D}" destId="{DCCF7258-3783-4840-A477-180FE3C8BD8D}" srcOrd="0" destOrd="0" presId="urn:microsoft.com/office/officeart/2005/8/layout/process1"/>
    <dgm:cxn modelId="{942439EC-B888-4ADF-9786-7B3EAF2CF79E}" type="presParOf" srcId="{280AD6F9-EAE6-49A4-B49F-46876096B38D}" destId="{6C103554-0B7F-42DB-9AE9-0E10D5684C3D}" srcOrd="1" destOrd="0" presId="urn:microsoft.com/office/officeart/2005/8/layout/process1"/>
    <dgm:cxn modelId="{A74D08FA-47C9-45AC-9FD7-FFD69D88CE78}" type="presParOf" srcId="{6C103554-0B7F-42DB-9AE9-0E10D5684C3D}" destId="{8CE9F18D-48C8-4C59-A3B8-54AADB1C795F}" srcOrd="0" destOrd="0" presId="urn:microsoft.com/office/officeart/2005/8/layout/process1"/>
    <dgm:cxn modelId="{5125B403-CC4C-4640-A0F0-8309D7B5CBD7}" type="presParOf" srcId="{280AD6F9-EAE6-49A4-B49F-46876096B38D}" destId="{E9162C51-D2D7-4B60-B7A4-97A17E1AEAD7}" srcOrd="2" destOrd="0" presId="urn:microsoft.com/office/officeart/2005/8/layout/process1"/>
    <dgm:cxn modelId="{345690CA-69D5-41D6-8E22-6FE4CD75076E}" type="presParOf" srcId="{280AD6F9-EAE6-49A4-B49F-46876096B38D}" destId="{AB2884ED-C4B5-4F2F-ADD5-C024142E55AD}" srcOrd="3" destOrd="0" presId="urn:microsoft.com/office/officeart/2005/8/layout/process1"/>
    <dgm:cxn modelId="{2379A0A2-E5E4-44C8-9D11-70AB049CB092}" type="presParOf" srcId="{AB2884ED-C4B5-4F2F-ADD5-C024142E55AD}" destId="{9A755D42-FA39-40BF-A942-D091180862E3}" srcOrd="0" destOrd="0" presId="urn:microsoft.com/office/officeart/2005/8/layout/process1"/>
    <dgm:cxn modelId="{0D3E0FF1-194E-47FC-9B24-4619B2D18A09}" type="presParOf" srcId="{280AD6F9-EAE6-49A4-B49F-46876096B38D}" destId="{85A78375-FFEA-4027-9BF3-BE1D7DFFCD5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76E9A6B-820B-4C1C-B7D5-E15468C7FA1E}" type="doc">
      <dgm:prSet loTypeId="urn:microsoft.com/office/officeart/2005/8/layout/vList6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72F51DA-B452-494F-BCBC-C7DA151A895E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ru-RU" sz="1400" b="1" dirty="0">
              <a:solidFill>
                <a:schemeClr val="tx2"/>
              </a:solidFill>
            </a:rPr>
            <a:t>П 13. Основными задачами фельдшера фельдшерского здравпункта или фельдшерско-акушерского пункта</a:t>
          </a:r>
          <a:endParaRPr lang="ru-RU" sz="1400" dirty="0">
            <a:solidFill>
              <a:schemeClr val="tx2"/>
            </a:solidFill>
          </a:endParaRPr>
        </a:p>
      </dgm:t>
    </dgm:pt>
    <dgm:pt modelId="{9BDF2BF9-921F-44D3-963E-FF141E198D06}" type="parTrans" cxnId="{3DFF2704-1BD3-489B-9D0A-3B7748CCD262}">
      <dgm:prSet/>
      <dgm:spPr/>
      <dgm:t>
        <a:bodyPr/>
        <a:lstStyle/>
        <a:p>
          <a:endParaRPr lang="ru-RU" sz="1600">
            <a:solidFill>
              <a:schemeClr val="tx2"/>
            </a:solidFill>
          </a:endParaRPr>
        </a:p>
      </dgm:t>
    </dgm:pt>
    <dgm:pt modelId="{88953DCF-F115-4640-95BD-51326FEE8803}" type="sibTrans" cxnId="{3DFF2704-1BD3-489B-9D0A-3B7748CCD262}">
      <dgm:prSet/>
      <dgm:spPr/>
      <dgm:t>
        <a:bodyPr/>
        <a:lstStyle/>
        <a:p>
          <a:endParaRPr lang="ru-RU" sz="1600">
            <a:solidFill>
              <a:schemeClr val="tx2"/>
            </a:solidFill>
          </a:endParaRPr>
        </a:p>
      </dgm:t>
    </dgm:pt>
    <dgm:pt modelId="{0252D1A3-53E9-4429-86E9-341704A467C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ru-RU" sz="1400" b="1">
              <a:solidFill>
                <a:schemeClr val="tx2"/>
              </a:solidFill>
            </a:rPr>
            <a:t>П 14. Основными задачами врача-терапевта</a:t>
          </a:r>
          <a:endParaRPr lang="ru-RU" sz="1400" dirty="0">
            <a:solidFill>
              <a:schemeClr val="tx2"/>
            </a:solidFill>
          </a:endParaRPr>
        </a:p>
      </dgm:t>
    </dgm:pt>
    <dgm:pt modelId="{0E80F343-AD00-4DAD-9E5A-A09994C27BED}" type="parTrans" cxnId="{A88ACD1A-DCB8-4A23-A3FC-80217096FD13}">
      <dgm:prSet/>
      <dgm:spPr/>
      <dgm:t>
        <a:bodyPr/>
        <a:lstStyle/>
        <a:p>
          <a:endParaRPr lang="ru-RU" sz="1600">
            <a:solidFill>
              <a:schemeClr val="tx2"/>
            </a:solidFill>
          </a:endParaRPr>
        </a:p>
      </dgm:t>
    </dgm:pt>
    <dgm:pt modelId="{5C43F57D-F335-4044-8F64-FFE85AA2FA0C}" type="sibTrans" cxnId="{A88ACD1A-DCB8-4A23-A3FC-80217096FD13}">
      <dgm:prSet/>
      <dgm:spPr/>
      <dgm:t>
        <a:bodyPr/>
        <a:lstStyle/>
        <a:p>
          <a:endParaRPr lang="ru-RU" sz="1600">
            <a:solidFill>
              <a:schemeClr val="tx2"/>
            </a:solidFill>
          </a:endParaRPr>
        </a:p>
      </dgm:t>
    </dgm:pt>
    <dgm:pt modelId="{267C2051-5A8A-432B-BDD6-7FFE8A9C5FA4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 rtl="0"/>
          <a:r>
            <a:rPr lang="ru-RU" sz="1200" b="1" dirty="0">
              <a:solidFill>
                <a:schemeClr val="tx2"/>
              </a:solidFill>
            </a:rPr>
            <a:t>П 15. Основными задачами отделения (кабинета) медицинской профилактики и центра здоровья при организации и проведении профилактического медицинского осмотра и диспансеризации</a:t>
          </a:r>
          <a:endParaRPr lang="ru-RU" sz="1200" dirty="0">
            <a:solidFill>
              <a:schemeClr val="tx2"/>
            </a:solidFill>
          </a:endParaRPr>
        </a:p>
      </dgm:t>
    </dgm:pt>
    <dgm:pt modelId="{6D89608A-FC56-4B8C-AB44-422D88650E6B}" type="parTrans" cxnId="{E9CCC2CF-640C-4E50-9CEF-CEAE657B2081}">
      <dgm:prSet/>
      <dgm:spPr/>
      <dgm:t>
        <a:bodyPr/>
        <a:lstStyle/>
        <a:p>
          <a:endParaRPr lang="ru-RU" sz="1600">
            <a:solidFill>
              <a:schemeClr val="tx2"/>
            </a:solidFill>
          </a:endParaRPr>
        </a:p>
      </dgm:t>
    </dgm:pt>
    <dgm:pt modelId="{EC1EE237-479E-406E-8AB8-D5DBD6580E33}" type="sibTrans" cxnId="{E9CCC2CF-640C-4E50-9CEF-CEAE657B2081}">
      <dgm:prSet/>
      <dgm:spPr/>
      <dgm:t>
        <a:bodyPr/>
        <a:lstStyle/>
        <a:p>
          <a:endParaRPr lang="ru-RU" sz="1600">
            <a:solidFill>
              <a:schemeClr val="tx2"/>
            </a:solidFill>
          </a:endParaRPr>
        </a:p>
      </dgm:t>
    </dgm:pt>
    <dgm:pt modelId="{27564F69-3E38-4DA0-91BA-A46F947786C9}" type="pres">
      <dgm:prSet presAssocID="{776E9A6B-820B-4C1C-B7D5-E15468C7FA1E}" presName="Name0" presStyleCnt="0">
        <dgm:presLayoutVars>
          <dgm:dir/>
          <dgm:animLvl val="lvl"/>
          <dgm:resizeHandles/>
        </dgm:presLayoutVars>
      </dgm:prSet>
      <dgm:spPr/>
    </dgm:pt>
    <dgm:pt modelId="{DF058E57-54F7-4E39-834F-50CC4EDF6126}" type="pres">
      <dgm:prSet presAssocID="{972F51DA-B452-494F-BCBC-C7DA151A895E}" presName="linNode" presStyleCnt="0"/>
      <dgm:spPr/>
    </dgm:pt>
    <dgm:pt modelId="{81BB3C28-372F-4F26-90B6-E79A5F4FC174}" type="pres">
      <dgm:prSet presAssocID="{972F51DA-B452-494F-BCBC-C7DA151A895E}" presName="parentShp" presStyleLbl="node1" presStyleIdx="0" presStyleCnt="3" custScaleX="349368" custLinFactNeighborX="-4374">
        <dgm:presLayoutVars>
          <dgm:bulletEnabled val="1"/>
        </dgm:presLayoutVars>
      </dgm:prSet>
      <dgm:spPr/>
    </dgm:pt>
    <dgm:pt modelId="{2373602B-99A5-48B6-A765-559062DBC316}" type="pres">
      <dgm:prSet presAssocID="{972F51DA-B452-494F-BCBC-C7DA151A895E}" presName="childShp" presStyleLbl="bgAccFollowNode1" presStyleIdx="0" presStyleCnt="3">
        <dgm:presLayoutVars>
          <dgm:bulletEnabled val="1"/>
        </dgm:presLayoutVars>
      </dgm:prSet>
      <dgm:spPr/>
    </dgm:pt>
    <dgm:pt modelId="{8E091143-2614-4F50-A9A0-A431C86A8976}" type="pres">
      <dgm:prSet presAssocID="{88953DCF-F115-4640-95BD-51326FEE8803}" presName="spacing" presStyleCnt="0"/>
      <dgm:spPr/>
    </dgm:pt>
    <dgm:pt modelId="{37E28F52-26F3-4832-8CC5-2CFDE6449F53}" type="pres">
      <dgm:prSet presAssocID="{0252D1A3-53E9-4429-86E9-341704A467CF}" presName="linNode" presStyleCnt="0"/>
      <dgm:spPr/>
    </dgm:pt>
    <dgm:pt modelId="{42439C1B-8D55-4321-9FD6-C54BECD3C8AF}" type="pres">
      <dgm:prSet presAssocID="{0252D1A3-53E9-4429-86E9-341704A467CF}" presName="parentShp" presStyleLbl="node1" presStyleIdx="1" presStyleCnt="3" custScaleX="348198">
        <dgm:presLayoutVars>
          <dgm:bulletEnabled val="1"/>
        </dgm:presLayoutVars>
      </dgm:prSet>
      <dgm:spPr/>
    </dgm:pt>
    <dgm:pt modelId="{70A19590-6461-475D-940D-18CA056B00B0}" type="pres">
      <dgm:prSet presAssocID="{0252D1A3-53E9-4429-86E9-341704A467CF}" presName="childShp" presStyleLbl="bgAccFollowNode1" presStyleIdx="1" presStyleCnt="3">
        <dgm:presLayoutVars>
          <dgm:bulletEnabled val="1"/>
        </dgm:presLayoutVars>
      </dgm:prSet>
      <dgm:spPr/>
    </dgm:pt>
    <dgm:pt modelId="{777A4AED-941A-4A7C-BBE1-44955258848E}" type="pres">
      <dgm:prSet presAssocID="{5C43F57D-F335-4044-8F64-FFE85AA2FA0C}" presName="spacing" presStyleCnt="0"/>
      <dgm:spPr/>
    </dgm:pt>
    <dgm:pt modelId="{F010FB22-9A9E-4EF4-81A2-D52B6D944EC4}" type="pres">
      <dgm:prSet presAssocID="{267C2051-5A8A-432B-BDD6-7FFE8A9C5FA4}" presName="linNode" presStyleCnt="0"/>
      <dgm:spPr/>
    </dgm:pt>
    <dgm:pt modelId="{BCEB78FA-FE46-4D57-9368-580CBCD453B1}" type="pres">
      <dgm:prSet presAssocID="{267C2051-5A8A-432B-BDD6-7FFE8A9C5FA4}" presName="parentShp" presStyleLbl="node1" presStyleIdx="2" presStyleCnt="3" custScaleX="330485">
        <dgm:presLayoutVars>
          <dgm:bulletEnabled val="1"/>
        </dgm:presLayoutVars>
      </dgm:prSet>
      <dgm:spPr/>
    </dgm:pt>
    <dgm:pt modelId="{955AD0C1-CDF5-4F9A-8A9C-EC8A312B9824}" type="pres">
      <dgm:prSet presAssocID="{267C2051-5A8A-432B-BDD6-7FFE8A9C5FA4}" presName="childShp" presStyleLbl="bgAccFollowNode1" presStyleIdx="2" presStyleCnt="3" custLinFactNeighborX="16564" custLinFactNeighborY="3369">
        <dgm:presLayoutVars>
          <dgm:bulletEnabled val="1"/>
        </dgm:presLayoutVars>
      </dgm:prSet>
      <dgm:spPr/>
    </dgm:pt>
  </dgm:ptLst>
  <dgm:cxnLst>
    <dgm:cxn modelId="{3DFF2704-1BD3-489B-9D0A-3B7748CCD262}" srcId="{776E9A6B-820B-4C1C-B7D5-E15468C7FA1E}" destId="{972F51DA-B452-494F-BCBC-C7DA151A895E}" srcOrd="0" destOrd="0" parTransId="{9BDF2BF9-921F-44D3-963E-FF141E198D06}" sibTransId="{88953DCF-F115-4640-95BD-51326FEE8803}"/>
    <dgm:cxn modelId="{5983DF0F-D0EA-41C0-B275-43F06A337245}" type="presOf" srcId="{0252D1A3-53E9-4429-86E9-341704A467CF}" destId="{42439C1B-8D55-4321-9FD6-C54BECD3C8AF}" srcOrd="0" destOrd="0" presId="urn:microsoft.com/office/officeart/2005/8/layout/vList6"/>
    <dgm:cxn modelId="{A88ACD1A-DCB8-4A23-A3FC-80217096FD13}" srcId="{776E9A6B-820B-4C1C-B7D5-E15468C7FA1E}" destId="{0252D1A3-53E9-4429-86E9-341704A467CF}" srcOrd="1" destOrd="0" parTransId="{0E80F343-AD00-4DAD-9E5A-A09994C27BED}" sibTransId="{5C43F57D-F335-4044-8F64-FFE85AA2FA0C}"/>
    <dgm:cxn modelId="{9B221691-30FE-485C-8887-09614A9E4A66}" type="presOf" srcId="{267C2051-5A8A-432B-BDD6-7FFE8A9C5FA4}" destId="{BCEB78FA-FE46-4D57-9368-580CBCD453B1}" srcOrd="0" destOrd="0" presId="urn:microsoft.com/office/officeart/2005/8/layout/vList6"/>
    <dgm:cxn modelId="{D8D68497-B8A5-4AFE-A583-0DBAA425E267}" type="presOf" srcId="{972F51DA-B452-494F-BCBC-C7DA151A895E}" destId="{81BB3C28-372F-4F26-90B6-E79A5F4FC174}" srcOrd="0" destOrd="0" presId="urn:microsoft.com/office/officeart/2005/8/layout/vList6"/>
    <dgm:cxn modelId="{E5782BA3-87C8-47F7-9951-FA6E094AA9C7}" type="presOf" srcId="{776E9A6B-820B-4C1C-B7D5-E15468C7FA1E}" destId="{27564F69-3E38-4DA0-91BA-A46F947786C9}" srcOrd="0" destOrd="0" presId="urn:microsoft.com/office/officeart/2005/8/layout/vList6"/>
    <dgm:cxn modelId="{E9CCC2CF-640C-4E50-9CEF-CEAE657B2081}" srcId="{776E9A6B-820B-4C1C-B7D5-E15468C7FA1E}" destId="{267C2051-5A8A-432B-BDD6-7FFE8A9C5FA4}" srcOrd="2" destOrd="0" parTransId="{6D89608A-FC56-4B8C-AB44-422D88650E6B}" sibTransId="{EC1EE237-479E-406E-8AB8-D5DBD6580E33}"/>
    <dgm:cxn modelId="{07C238E9-457C-4A46-A989-2FE469E5C372}" type="presParOf" srcId="{27564F69-3E38-4DA0-91BA-A46F947786C9}" destId="{DF058E57-54F7-4E39-834F-50CC4EDF6126}" srcOrd="0" destOrd="0" presId="urn:microsoft.com/office/officeart/2005/8/layout/vList6"/>
    <dgm:cxn modelId="{F9FC454D-02FF-4A6E-BC6E-BF625498322D}" type="presParOf" srcId="{DF058E57-54F7-4E39-834F-50CC4EDF6126}" destId="{81BB3C28-372F-4F26-90B6-E79A5F4FC174}" srcOrd="0" destOrd="0" presId="urn:microsoft.com/office/officeart/2005/8/layout/vList6"/>
    <dgm:cxn modelId="{18814E1B-D29D-46C5-9CDA-7B0EE2BE1700}" type="presParOf" srcId="{DF058E57-54F7-4E39-834F-50CC4EDF6126}" destId="{2373602B-99A5-48B6-A765-559062DBC316}" srcOrd="1" destOrd="0" presId="urn:microsoft.com/office/officeart/2005/8/layout/vList6"/>
    <dgm:cxn modelId="{D76FD83A-476C-478E-B041-5C5CB52E6F82}" type="presParOf" srcId="{27564F69-3E38-4DA0-91BA-A46F947786C9}" destId="{8E091143-2614-4F50-A9A0-A431C86A8976}" srcOrd="1" destOrd="0" presId="urn:microsoft.com/office/officeart/2005/8/layout/vList6"/>
    <dgm:cxn modelId="{02D42EF6-00E8-419B-9804-BCAC83D2559F}" type="presParOf" srcId="{27564F69-3E38-4DA0-91BA-A46F947786C9}" destId="{37E28F52-26F3-4832-8CC5-2CFDE6449F53}" srcOrd="2" destOrd="0" presId="urn:microsoft.com/office/officeart/2005/8/layout/vList6"/>
    <dgm:cxn modelId="{8AC435F0-26D1-4290-859E-51E6116BFBD4}" type="presParOf" srcId="{37E28F52-26F3-4832-8CC5-2CFDE6449F53}" destId="{42439C1B-8D55-4321-9FD6-C54BECD3C8AF}" srcOrd="0" destOrd="0" presId="urn:microsoft.com/office/officeart/2005/8/layout/vList6"/>
    <dgm:cxn modelId="{260F5E57-AF41-4561-9110-3B6D2038FC1A}" type="presParOf" srcId="{37E28F52-26F3-4832-8CC5-2CFDE6449F53}" destId="{70A19590-6461-475D-940D-18CA056B00B0}" srcOrd="1" destOrd="0" presId="urn:microsoft.com/office/officeart/2005/8/layout/vList6"/>
    <dgm:cxn modelId="{5CC17942-093C-4FB6-9456-B33964450FB6}" type="presParOf" srcId="{27564F69-3E38-4DA0-91BA-A46F947786C9}" destId="{777A4AED-941A-4A7C-BBE1-44955258848E}" srcOrd="3" destOrd="0" presId="urn:microsoft.com/office/officeart/2005/8/layout/vList6"/>
    <dgm:cxn modelId="{720E8238-B3A2-4324-9F0D-D8226441CB35}" type="presParOf" srcId="{27564F69-3E38-4DA0-91BA-A46F947786C9}" destId="{F010FB22-9A9E-4EF4-81A2-D52B6D944EC4}" srcOrd="4" destOrd="0" presId="urn:microsoft.com/office/officeart/2005/8/layout/vList6"/>
    <dgm:cxn modelId="{4D897F6F-A4AD-44D1-9E59-0C107C5AA9D2}" type="presParOf" srcId="{F010FB22-9A9E-4EF4-81A2-D52B6D944EC4}" destId="{BCEB78FA-FE46-4D57-9368-580CBCD453B1}" srcOrd="0" destOrd="0" presId="urn:microsoft.com/office/officeart/2005/8/layout/vList6"/>
    <dgm:cxn modelId="{A470692F-5275-429F-9267-5E9A33D9D574}" type="presParOf" srcId="{F010FB22-9A9E-4EF4-81A2-D52B6D944EC4}" destId="{955AD0C1-CDF5-4F9A-8A9C-EC8A312B982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7131E2-4126-4C77-8BE9-DA0CD8B496D4}" type="doc">
      <dgm:prSet loTypeId="urn:microsoft.com/office/officeart/2005/8/layout/vList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93A4C9C5-B1AB-404D-A734-E63E777F23BC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ru-RU" sz="1400" b="1" dirty="0">
              <a:solidFill>
                <a:schemeClr val="tx1"/>
              </a:solidFill>
            </a:rPr>
            <a:t>Информирование граждан             </a:t>
          </a:r>
        </a:p>
        <a:p>
          <a:pPr rtl="0">
            <a:spcAft>
              <a:spcPts val="0"/>
            </a:spcAft>
          </a:pPr>
          <a:r>
            <a:rPr lang="ru-RU" sz="1400" b="1" dirty="0">
              <a:solidFill>
                <a:schemeClr val="tx1"/>
              </a:solidFill>
            </a:rPr>
            <a:t>о возможности медицинского освидетельствования для выявления </a:t>
          </a:r>
        </a:p>
        <a:p>
          <a:pPr rtl="0">
            <a:spcAft>
              <a:spcPts val="0"/>
            </a:spcAft>
          </a:pPr>
          <a:r>
            <a:rPr lang="ru-RU" sz="1400" b="1" dirty="0">
              <a:solidFill>
                <a:schemeClr val="tx1"/>
              </a:solidFill>
            </a:rPr>
            <a:t>ВИЧ-инфекции в соответствии со статьей 7 Федерального закона от 30 марта 1995 г.              </a:t>
          </a:r>
        </a:p>
        <a:p>
          <a:pPr rtl="0">
            <a:spcAft>
              <a:spcPts val="0"/>
            </a:spcAft>
          </a:pPr>
          <a:r>
            <a:rPr lang="ru-RU" sz="1400" b="1" dirty="0">
              <a:solidFill>
                <a:schemeClr val="tx1"/>
              </a:solidFill>
            </a:rPr>
            <a:t>N 38-ФЗ "О предупреждении распространения </a:t>
          </a:r>
        </a:p>
        <a:p>
          <a:pPr rtl="0">
            <a:spcAft>
              <a:spcPts val="0"/>
            </a:spcAft>
          </a:pPr>
          <a:r>
            <a:rPr lang="ru-RU" sz="1400" b="1" dirty="0">
              <a:solidFill>
                <a:schemeClr val="tx1"/>
              </a:solidFill>
            </a:rPr>
            <a:t>в Российской Федерации заболевания, вызываемого вирусом иммунодефицита человека (ВИЧ-инфекции)" с предоставлением адресов медицинских организаций,                        в которых возможно осуществить добровольное, в том числе анонимное, освидетельствование для выявления ВИЧ-инфекции.</a:t>
          </a:r>
        </a:p>
      </dgm:t>
    </dgm:pt>
    <dgm:pt modelId="{39BC750E-E434-4983-8304-0FA73E276358}" type="parTrans" cxnId="{80A0074D-8099-42E3-A07D-1CAAC699124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09F66EA-4CC8-4934-82C3-2A08C7CB34FB}" type="sibTrans" cxnId="{80A0074D-8099-42E3-A07D-1CAAC699124D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6DE7B31B-EDB9-4D02-921F-20F6D3E8D1D7}" type="pres">
      <dgm:prSet presAssocID="{FD7131E2-4126-4C77-8BE9-DA0CD8B496D4}" presName="linear" presStyleCnt="0">
        <dgm:presLayoutVars>
          <dgm:animLvl val="lvl"/>
          <dgm:resizeHandles val="exact"/>
        </dgm:presLayoutVars>
      </dgm:prSet>
      <dgm:spPr/>
    </dgm:pt>
    <dgm:pt modelId="{68626135-7A08-4FAE-B734-AC2E8D1933A9}" type="pres">
      <dgm:prSet presAssocID="{93A4C9C5-B1AB-404D-A734-E63E777F23BC}" presName="parentText" presStyleLbl="node1" presStyleIdx="0" presStyleCnt="1" custLinFactNeighborY="4829">
        <dgm:presLayoutVars>
          <dgm:chMax val="0"/>
          <dgm:bulletEnabled val="1"/>
        </dgm:presLayoutVars>
      </dgm:prSet>
      <dgm:spPr/>
    </dgm:pt>
  </dgm:ptLst>
  <dgm:cxnLst>
    <dgm:cxn modelId="{6F61A313-1C73-40DB-B1AC-225527559A78}" type="presOf" srcId="{FD7131E2-4126-4C77-8BE9-DA0CD8B496D4}" destId="{6DE7B31B-EDB9-4D02-921F-20F6D3E8D1D7}" srcOrd="0" destOrd="0" presId="urn:microsoft.com/office/officeart/2005/8/layout/vList2"/>
    <dgm:cxn modelId="{80A0074D-8099-42E3-A07D-1CAAC699124D}" srcId="{FD7131E2-4126-4C77-8BE9-DA0CD8B496D4}" destId="{93A4C9C5-B1AB-404D-A734-E63E777F23BC}" srcOrd="0" destOrd="0" parTransId="{39BC750E-E434-4983-8304-0FA73E276358}" sibTransId="{D09F66EA-4CC8-4934-82C3-2A08C7CB34FB}"/>
    <dgm:cxn modelId="{6FA46B83-F03F-4818-9BB1-FC6C2F62331B}" type="presOf" srcId="{93A4C9C5-B1AB-404D-A734-E63E777F23BC}" destId="{68626135-7A08-4FAE-B734-AC2E8D1933A9}" srcOrd="0" destOrd="0" presId="urn:microsoft.com/office/officeart/2005/8/layout/vList2"/>
    <dgm:cxn modelId="{9456C8FD-CE9C-4A74-9880-6E5B1B690DD1}" type="presParOf" srcId="{6DE7B31B-EDB9-4D02-921F-20F6D3E8D1D7}" destId="{68626135-7A08-4FAE-B734-AC2E8D1933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C3AF2-B122-41FD-A70E-BAFE60B6BF9D}">
      <dsp:nvSpPr>
        <dsp:cNvPr id="0" name=""/>
        <dsp:cNvSpPr/>
      </dsp:nvSpPr>
      <dsp:spPr>
        <a:xfrm>
          <a:off x="0" y="7930"/>
          <a:ext cx="3536018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</a:rPr>
            <a:t>Первичное медицинское звено:</a:t>
          </a:r>
          <a:endParaRPr lang="ru-RU" sz="1600" kern="1200">
            <a:solidFill>
              <a:schemeClr val="tx1"/>
            </a:solidFill>
          </a:endParaRPr>
        </a:p>
      </dsp:txBody>
      <dsp:txXfrm>
        <a:off x="31028" y="38958"/>
        <a:ext cx="3473962" cy="573546"/>
      </dsp:txXfrm>
    </dsp:sp>
    <dsp:sp modelId="{F453AC66-5562-42BD-BD44-6BD41CE1E5A2}">
      <dsp:nvSpPr>
        <dsp:cNvPr id="0" name=""/>
        <dsp:cNvSpPr/>
      </dsp:nvSpPr>
      <dsp:spPr>
        <a:xfrm>
          <a:off x="0" y="643532"/>
          <a:ext cx="3536018" cy="794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6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1" kern="1200">
              <a:solidFill>
                <a:schemeClr val="tx1"/>
              </a:solidFill>
            </a:rPr>
            <a:t>Поликлиники в муниципальных образованиях</a:t>
          </a:r>
          <a:endParaRPr lang="ru-RU" sz="1200" kern="120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1" kern="1200" dirty="0">
              <a:solidFill>
                <a:schemeClr val="tx1"/>
              </a:solidFill>
            </a:rPr>
            <a:t>Кабинеты добровольного, в том числе анонимного обследования на ВИЧ</a:t>
          </a:r>
          <a:endParaRPr lang="ru-RU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1" kern="1200">
              <a:solidFill>
                <a:schemeClr val="tx1"/>
              </a:solidFill>
            </a:rPr>
            <a:t>Стационары в муниципальных образованиях</a:t>
          </a:r>
          <a:endParaRPr lang="ru-RU" sz="1200" kern="1200">
            <a:solidFill>
              <a:schemeClr val="tx1"/>
            </a:solidFill>
          </a:endParaRPr>
        </a:p>
      </dsp:txBody>
      <dsp:txXfrm>
        <a:off x="0" y="643532"/>
        <a:ext cx="3536018" cy="794880"/>
      </dsp:txXfrm>
    </dsp:sp>
    <dsp:sp modelId="{3A3344CC-0994-4EC4-B035-54EB14C4D00F}">
      <dsp:nvSpPr>
        <dsp:cNvPr id="0" name=""/>
        <dsp:cNvSpPr/>
      </dsp:nvSpPr>
      <dsp:spPr>
        <a:xfrm>
          <a:off x="0" y="1438413"/>
          <a:ext cx="3536018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Первичная специализированная и специализированная мед. помощь: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31028" y="1469441"/>
        <a:ext cx="3473962" cy="573546"/>
      </dsp:txXfrm>
    </dsp:sp>
    <dsp:sp modelId="{93BCD925-43CB-46E2-BD49-EE24D043D6F2}">
      <dsp:nvSpPr>
        <dsp:cNvPr id="0" name=""/>
        <dsp:cNvSpPr/>
      </dsp:nvSpPr>
      <dsp:spPr>
        <a:xfrm>
          <a:off x="0" y="2074015"/>
          <a:ext cx="3536018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69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1" kern="1200">
              <a:solidFill>
                <a:schemeClr val="tx1"/>
              </a:solidFill>
            </a:rPr>
            <a:t>Наркологические диспансеры</a:t>
          </a:r>
          <a:endParaRPr lang="ru-RU" sz="1200" kern="120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1" kern="1200">
              <a:solidFill>
                <a:schemeClr val="tx1"/>
              </a:solidFill>
            </a:rPr>
            <a:t>Кожно-венерологические диспансеры</a:t>
          </a:r>
          <a:endParaRPr lang="ru-RU" sz="1200" kern="120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1" kern="1200" dirty="0">
              <a:solidFill>
                <a:schemeClr val="tx1"/>
              </a:solidFill>
            </a:rPr>
            <a:t>Стационарное отделение МОПТД</a:t>
          </a:r>
          <a:endParaRPr lang="ru-RU" sz="12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1" kern="1200">
              <a:solidFill>
                <a:schemeClr val="tx1"/>
              </a:solidFill>
            </a:rPr>
            <a:t>Стационарное отделение МОПБ</a:t>
          </a:r>
          <a:endParaRPr lang="ru-RU" sz="1200" kern="120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200" b="1" kern="1200" dirty="0">
              <a:solidFill>
                <a:schemeClr val="tx1"/>
              </a:solidFill>
            </a:rPr>
            <a:t>Койки инфекционного профиля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0" y="2074015"/>
        <a:ext cx="3536018" cy="10432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8F1E5-80C4-4933-9FDD-729ED2659530}">
      <dsp:nvSpPr>
        <dsp:cNvPr id="0" name=""/>
        <dsp:cNvSpPr/>
      </dsp:nvSpPr>
      <dsp:spPr>
        <a:xfrm>
          <a:off x="0" y="24959"/>
          <a:ext cx="3373437" cy="6598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Пациенты из уязвимых групп (ЛУН, РКС, МСМ) не всегда мотивированы сдавать кровь в поликлинике</a:t>
          </a:r>
        </a:p>
      </dsp:txBody>
      <dsp:txXfrm>
        <a:off x="32213" y="57172"/>
        <a:ext cx="3309011" cy="595453"/>
      </dsp:txXfrm>
    </dsp:sp>
    <dsp:sp modelId="{5EF26BA2-45FD-4987-A2B8-6688B3A26C74}">
      <dsp:nvSpPr>
        <dsp:cNvPr id="0" name=""/>
        <dsp:cNvSpPr/>
      </dsp:nvSpPr>
      <dsp:spPr>
        <a:xfrm>
          <a:off x="0" y="719399"/>
          <a:ext cx="3373437" cy="6598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Часы работы кабинета тестирования и консультирования</a:t>
          </a:r>
        </a:p>
      </dsp:txBody>
      <dsp:txXfrm>
        <a:off x="32213" y="751612"/>
        <a:ext cx="3309011" cy="595453"/>
      </dsp:txXfrm>
    </dsp:sp>
    <dsp:sp modelId="{10C5B4F7-810C-4D03-B754-FE773DC28456}">
      <dsp:nvSpPr>
        <dsp:cNvPr id="0" name=""/>
        <dsp:cNvSpPr/>
      </dsp:nvSpPr>
      <dsp:spPr>
        <a:xfrm>
          <a:off x="0" y="1413839"/>
          <a:ext cx="3373437" cy="6598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Отсутствие возможности анонимного обследования</a:t>
          </a:r>
        </a:p>
      </dsp:txBody>
      <dsp:txXfrm>
        <a:off x="32213" y="1446052"/>
        <a:ext cx="3309011" cy="595453"/>
      </dsp:txXfrm>
    </dsp:sp>
    <dsp:sp modelId="{39BAA9E6-534E-46FA-A4D1-E175301C448D}">
      <dsp:nvSpPr>
        <dsp:cNvPr id="0" name=""/>
        <dsp:cNvSpPr/>
      </dsp:nvSpPr>
      <dsp:spPr>
        <a:xfrm>
          <a:off x="0" y="2108279"/>
          <a:ext cx="3373437" cy="6598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За получением результата обращаются не более двух третей сдавших кровь, т.е. необходима мотивация</a:t>
          </a:r>
        </a:p>
      </dsp:txBody>
      <dsp:txXfrm>
        <a:off x="32213" y="2140492"/>
        <a:ext cx="3309011" cy="595453"/>
      </dsp:txXfrm>
    </dsp:sp>
    <dsp:sp modelId="{3CA4EFA9-01A4-4FBB-A43E-00A1D6EF4328}">
      <dsp:nvSpPr>
        <dsp:cNvPr id="0" name=""/>
        <dsp:cNvSpPr/>
      </dsp:nvSpPr>
      <dsp:spPr>
        <a:xfrm>
          <a:off x="0" y="2802719"/>
          <a:ext cx="3373437" cy="65987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Консультирование должно быть четким, понятным,  с учетом конкретной ситуации </a:t>
          </a:r>
        </a:p>
      </dsp:txBody>
      <dsp:txXfrm>
        <a:off x="32213" y="2834932"/>
        <a:ext cx="3309011" cy="5954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E88F4-26DA-4277-BBF4-9E6BF9DDED77}">
      <dsp:nvSpPr>
        <dsp:cNvPr id="0" name=""/>
        <dsp:cNvSpPr/>
      </dsp:nvSpPr>
      <dsp:spPr>
        <a:xfrm>
          <a:off x="0" y="67043"/>
          <a:ext cx="2977896" cy="229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Консультирование </a:t>
          </a:r>
          <a:r>
            <a:rPr lang="ru-RU" sz="1400" kern="1200" dirty="0">
              <a:solidFill>
                <a:schemeClr val="tx1"/>
              </a:solidFill>
            </a:rPr>
            <a:t>- конфиденциальный диалог между клиентом (обратившимся лицом) и консультантом (лицом, предоставляющим поддержку), имеющий целью помочь клиенту преодолеть психоэмоциональный стресс и принять свои собственные решения относительно ВИЧ-инфекции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111945" y="178988"/>
        <a:ext cx="2754006" cy="206931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83A37-6690-4B57-9EBF-9387EA8C778D}">
      <dsp:nvSpPr>
        <dsp:cNvPr id="0" name=""/>
        <dsp:cNvSpPr/>
      </dsp:nvSpPr>
      <dsp:spPr>
        <a:xfrm>
          <a:off x="3622" y="1760650"/>
          <a:ext cx="1584004" cy="135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Качественное оформление направления</a:t>
          </a:r>
        </a:p>
      </dsp:txBody>
      <dsp:txXfrm>
        <a:off x="43202" y="1800230"/>
        <a:ext cx="1504844" cy="1272193"/>
      </dsp:txXfrm>
    </dsp:sp>
    <dsp:sp modelId="{C68D7FD1-45A1-42C6-BFCC-CEB87972B756}">
      <dsp:nvSpPr>
        <dsp:cNvPr id="0" name=""/>
        <dsp:cNvSpPr/>
      </dsp:nvSpPr>
      <dsp:spPr>
        <a:xfrm>
          <a:off x="1746027" y="2239910"/>
          <a:ext cx="335808" cy="3928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1" kern="1200">
            <a:solidFill>
              <a:schemeClr val="tx1"/>
            </a:solidFill>
          </a:endParaRPr>
        </a:p>
      </dsp:txBody>
      <dsp:txXfrm>
        <a:off x="1746027" y="2318477"/>
        <a:ext cx="235066" cy="235699"/>
      </dsp:txXfrm>
    </dsp:sp>
    <dsp:sp modelId="{13652AD3-6C2A-4837-A160-40131386E430}">
      <dsp:nvSpPr>
        <dsp:cNvPr id="0" name=""/>
        <dsp:cNvSpPr/>
      </dsp:nvSpPr>
      <dsp:spPr>
        <a:xfrm>
          <a:off x="2221228" y="1760650"/>
          <a:ext cx="1584004" cy="135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Консультирование специалистом с мотивацией на уточнение своего результата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b="1" kern="1200" dirty="0">
            <a:solidFill>
              <a:schemeClr val="tx1"/>
            </a:solidFill>
          </a:endParaRPr>
        </a:p>
      </dsp:txBody>
      <dsp:txXfrm>
        <a:off x="2260808" y="1800230"/>
        <a:ext cx="1504844" cy="1272193"/>
      </dsp:txXfrm>
    </dsp:sp>
    <dsp:sp modelId="{676B76B9-9149-46B5-A4FC-12D573BB041C}">
      <dsp:nvSpPr>
        <dsp:cNvPr id="0" name=""/>
        <dsp:cNvSpPr/>
      </dsp:nvSpPr>
      <dsp:spPr>
        <a:xfrm>
          <a:off x="3963633" y="2239910"/>
          <a:ext cx="335808" cy="3928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1" kern="1200">
            <a:solidFill>
              <a:schemeClr val="tx1"/>
            </a:solidFill>
          </a:endParaRPr>
        </a:p>
      </dsp:txBody>
      <dsp:txXfrm>
        <a:off x="3963633" y="2318477"/>
        <a:ext cx="235066" cy="235699"/>
      </dsp:txXfrm>
    </dsp:sp>
    <dsp:sp modelId="{2AEFA140-F59D-49B4-846C-CA9EDC893944}">
      <dsp:nvSpPr>
        <dsp:cNvPr id="0" name=""/>
        <dsp:cNvSpPr/>
      </dsp:nvSpPr>
      <dsp:spPr>
        <a:xfrm>
          <a:off x="4438834" y="1760650"/>
          <a:ext cx="1584004" cy="135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Соблюдение сроков оформления документации и отправки образцов крови</a:t>
          </a:r>
        </a:p>
      </dsp:txBody>
      <dsp:txXfrm>
        <a:off x="4478414" y="1800230"/>
        <a:ext cx="1504844" cy="1272193"/>
      </dsp:txXfrm>
    </dsp:sp>
    <dsp:sp modelId="{86332503-7ABB-4336-8368-2BAFB36B34C2}">
      <dsp:nvSpPr>
        <dsp:cNvPr id="0" name=""/>
        <dsp:cNvSpPr/>
      </dsp:nvSpPr>
      <dsp:spPr>
        <a:xfrm>
          <a:off x="6181238" y="2239910"/>
          <a:ext cx="335808" cy="3928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b="1" kern="1200">
            <a:solidFill>
              <a:schemeClr val="tx1"/>
            </a:solidFill>
          </a:endParaRPr>
        </a:p>
      </dsp:txBody>
      <dsp:txXfrm>
        <a:off x="6181238" y="2318477"/>
        <a:ext cx="235066" cy="235699"/>
      </dsp:txXfrm>
    </dsp:sp>
    <dsp:sp modelId="{A66904FC-7279-4944-A653-3B601BFD6CD5}">
      <dsp:nvSpPr>
        <dsp:cNvPr id="0" name=""/>
        <dsp:cNvSpPr/>
      </dsp:nvSpPr>
      <dsp:spPr>
        <a:xfrm>
          <a:off x="6656440" y="1760650"/>
          <a:ext cx="1584004" cy="1351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i="0" kern="1200" dirty="0">
              <a:solidFill>
                <a:schemeClr val="tx2"/>
              </a:solidFill>
            </a:rPr>
            <a:t>Соблюдение сроков получения результатов и информирование пациентов</a:t>
          </a:r>
        </a:p>
      </dsp:txBody>
      <dsp:txXfrm>
        <a:off x="6696020" y="1800230"/>
        <a:ext cx="1504844" cy="127219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E5CF4-F06F-4F9F-949D-9EA7B7268F8A}">
      <dsp:nvSpPr>
        <dsp:cNvPr id="0" name=""/>
        <dsp:cNvSpPr/>
      </dsp:nvSpPr>
      <dsp:spPr>
        <a:xfrm>
          <a:off x="1114174" y="2848"/>
          <a:ext cx="894203" cy="894203"/>
        </a:xfrm>
        <a:prstGeom prst="ellips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1"/>
              </a:solidFill>
            </a:rPr>
            <a:t>ИД</a:t>
          </a:r>
        </a:p>
      </dsp:txBody>
      <dsp:txXfrm>
        <a:off x="1245127" y="133801"/>
        <a:ext cx="632297" cy="632297"/>
      </dsp:txXfrm>
    </dsp:sp>
    <dsp:sp modelId="{518908D7-4B6D-4549-BDB5-0386997A3218}">
      <dsp:nvSpPr>
        <dsp:cNvPr id="0" name=""/>
        <dsp:cNvSpPr/>
      </dsp:nvSpPr>
      <dsp:spPr>
        <a:xfrm>
          <a:off x="1301957" y="969661"/>
          <a:ext cx="518638" cy="518638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1" kern="1200">
            <a:solidFill>
              <a:schemeClr val="tx1"/>
            </a:solidFill>
          </a:endParaRPr>
        </a:p>
      </dsp:txBody>
      <dsp:txXfrm>
        <a:off x="1370702" y="1167988"/>
        <a:ext cx="381148" cy="121984"/>
      </dsp:txXfrm>
    </dsp:sp>
    <dsp:sp modelId="{D2446013-5B39-432D-9017-F047F504003E}">
      <dsp:nvSpPr>
        <dsp:cNvPr id="0" name=""/>
        <dsp:cNvSpPr/>
      </dsp:nvSpPr>
      <dsp:spPr>
        <a:xfrm>
          <a:off x="1114174" y="1560909"/>
          <a:ext cx="894203" cy="894203"/>
        </a:xfrm>
        <a:prstGeom prst="ellipse">
          <a:avLst/>
        </a:prstGeom>
        <a:solidFill>
          <a:srgbClr val="C3ADC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1"/>
              </a:solidFill>
            </a:rPr>
            <a:t>Номер карты</a:t>
          </a:r>
        </a:p>
      </dsp:txBody>
      <dsp:txXfrm>
        <a:off x="1245127" y="1691862"/>
        <a:ext cx="632297" cy="632297"/>
      </dsp:txXfrm>
    </dsp:sp>
    <dsp:sp modelId="{9FD5A4E3-17EC-4BF1-B083-A0F24D8FB7E7}">
      <dsp:nvSpPr>
        <dsp:cNvPr id="0" name=""/>
        <dsp:cNvSpPr/>
      </dsp:nvSpPr>
      <dsp:spPr>
        <a:xfrm>
          <a:off x="1301957" y="2527722"/>
          <a:ext cx="518638" cy="518638"/>
        </a:xfrm>
        <a:prstGeom prst="mathPlus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b="1" kern="1200">
            <a:solidFill>
              <a:schemeClr val="tx1"/>
            </a:solidFill>
          </a:endParaRPr>
        </a:p>
      </dsp:txBody>
      <dsp:txXfrm>
        <a:off x="1370702" y="2726049"/>
        <a:ext cx="381148" cy="121984"/>
      </dsp:txXfrm>
    </dsp:sp>
    <dsp:sp modelId="{504C0F1E-35DC-42DF-926E-ED3955F4AE7B}">
      <dsp:nvSpPr>
        <dsp:cNvPr id="0" name=""/>
        <dsp:cNvSpPr/>
      </dsp:nvSpPr>
      <dsp:spPr>
        <a:xfrm>
          <a:off x="1114174" y="3118969"/>
          <a:ext cx="894203" cy="894203"/>
        </a:xfrm>
        <a:prstGeom prst="ellipse">
          <a:avLst/>
        </a:prstGeom>
        <a:solidFill>
          <a:srgbClr val="EE92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chemeClr val="tx1"/>
              </a:solidFill>
            </a:rPr>
            <a:t>ФР</a:t>
          </a:r>
        </a:p>
      </dsp:txBody>
      <dsp:txXfrm>
        <a:off x="1245127" y="3249922"/>
        <a:ext cx="632297" cy="632297"/>
      </dsp:txXfrm>
    </dsp:sp>
    <dsp:sp modelId="{D8AF1E4F-FD87-4753-AB58-FB21AB6D70DD}">
      <dsp:nvSpPr>
        <dsp:cNvPr id="0" name=""/>
        <dsp:cNvSpPr/>
      </dsp:nvSpPr>
      <dsp:spPr>
        <a:xfrm>
          <a:off x="2142508" y="1841689"/>
          <a:ext cx="284356" cy="3326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>
            <a:solidFill>
              <a:schemeClr val="tx1"/>
            </a:solidFill>
          </a:endParaRPr>
        </a:p>
      </dsp:txBody>
      <dsp:txXfrm>
        <a:off x="2142508" y="1908218"/>
        <a:ext cx="199049" cy="199585"/>
      </dsp:txXfrm>
    </dsp:sp>
    <dsp:sp modelId="{8D145B2B-472E-45DB-8A24-9D2962409B24}">
      <dsp:nvSpPr>
        <dsp:cNvPr id="0" name=""/>
        <dsp:cNvSpPr/>
      </dsp:nvSpPr>
      <dsp:spPr>
        <a:xfrm>
          <a:off x="2544900" y="1113807"/>
          <a:ext cx="2248440" cy="1788407"/>
        </a:xfrm>
        <a:prstGeom prst="ellipse">
          <a:avLst/>
        </a:prstGeom>
        <a:solidFill>
          <a:srgbClr val="A955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100" b="1" kern="1200" dirty="0">
              <a:solidFill>
                <a:schemeClr val="tx1"/>
              </a:solidFill>
            </a:rPr>
            <a:t>Д-учет</a:t>
          </a:r>
        </a:p>
      </dsp:txBody>
      <dsp:txXfrm>
        <a:off x="2874176" y="1375713"/>
        <a:ext cx="1589888" cy="12645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81E7D-06B7-406B-A85C-EF0A51AB4C6B}">
      <dsp:nvSpPr>
        <dsp:cNvPr id="0" name=""/>
        <dsp:cNvSpPr/>
      </dsp:nvSpPr>
      <dsp:spPr>
        <a:xfrm>
          <a:off x="64639" y="3323"/>
          <a:ext cx="3617962" cy="934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ГКУЗ МО ЦПБ СПИД ИЗ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с верификационной лабораторией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700" b="1" kern="1200" dirty="0">
              <a:solidFill>
                <a:schemeClr val="tx1"/>
              </a:solidFill>
            </a:rPr>
            <a:t>(с 2021 года)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110274" y="48958"/>
        <a:ext cx="3526692" cy="8435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ABA35-075D-4630-8891-F4D0BF2E0505}">
      <dsp:nvSpPr>
        <dsp:cNvPr id="0" name=""/>
        <dsp:cNvSpPr/>
      </dsp:nvSpPr>
      <dsp:spPr>
        <a:xfrm>
          <a:off x="1922" y="611596"/>
          <a:ext cx="4341133" cy="42321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altLang="ru-RU" sz="14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Со стороны медицинского работника</a:t>
          </a:r>
          <a:endParaRPr lang="ru-RU" sz="1400" b="1" kern="1200" dirty="0">
            <a:solidFill>
              <a:schemeClr val="tx1"/>
            </a:solidFill>
            <a:latin typeface="Futura PT Bold" panose="020B0902020204020203" pitchFamily="34" charset="-52"/>
          </a:endParaRPr>
        </a:p>
      </dsp:txBody>
      <dsp:txXfrm>
        <a:off x="14318" y="623992"/>
        <a:ext cx="4316341" cy="398426"/>
      </dsp:txXfrm>
    </dsp:sp>
    <dsp:sp modelId="{E09D766B-FC94-49E0-90FA-61F93E15B7C0}">
      <dsp:nvSpPr>
        <dsp:cNvPr id="0" name=""/>
        <dsp:cNvSpPr/>
      </dsp:nvSpPr>
      <dsp:spPr>
        <a:xfrm>
          <a:off x="436035" y="1034814"/>
          <a:ext cx="434113" cy="459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9746"/>
              </a:lnTo>
              <a:lnTo>
                <a:pt x="434113" y="4597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46F6A-C469-463C-BFA1-7F3C37AAD65A}">
      <dsp:nvSpPr>
        <dsp:cNvPr id="0" name=""/>
        <dsp:cNvSpPr/>
      </dsp:nvSpPr>
      <dsp:spPr>
        <a:xfrm>
          <a:off x="870149" y="1139606"/>
          <a:ext cx="3464590" cy="709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Недостаток осведомленности   о симптомах </a:t>
          </a:r>
          <a:r>
            <a:rPr lang="ru-RU" sz="1200" b="1" kern="1200" dirty="0" err="1">
              <a:solidFill>
                <a:schemeClr val="tx2"/>
              </a:solidFill>
            </a:rPr>
            <a:t>сероконверсии</a:t>
          </a:r>
          <a:r>
            <a:rPr lang="ru-RU" sz="1200" b="1" kern="1200" dirty="0">
              <a:solidFill>
                <a:schemeClr val="tx2"/>
              </a:solidFill>
            </a:rPr>
            <a:t> и индикаторных заболеваниях</a:t>
          </a:r>
          <a:endParaRPr lang="ru-RU" sz="1200" b="1" kern="1200" dirty="0">
            <a:solidFill>
              <a:schemeClr val="tx1"/>
            </a:solidFill>
            <a:latin typeface="Futura PT Bold" panose="020B0902020204020203" pitchFamily="34" charset="-52"/>
          </a:endParaRPr>
        </a:p>
      </dsp:txBody>
      <dsp:txXfrm>
        <a:off x="890942" y="1160399"/>
        <a:ext cx="3423004" cy="668323"/>
      </dsp:txXfrm>
    </dsp:sp>
    <dsp:sp modelId="{3CC61A60-C220-4178-8EE2-889720CBCDA9}">
      <dsp:nvSpPr>
        <dsp:cNvPr id="0" name=""/>
        <dsp:cNvSpPr/>
      </dsp:nvSpPr>
      <dsp:spPr>
        <a:xfrm>
          <a:off x="436035" y="1034814"/>
          <a:ext cx="434113" cy="1274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4448"/>
              </a:lnTo>
              <a:lnTo>
                <a:pt x="434113" y="12744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3DF55-6A69-4151-BCCF-85F9DA631829}">
      <dsp:nvSpPr>
        <dsp:cNvPr id="0" name=""/>
        <dsp:cNvSpPr/>
      </dsp:nvSpPr>
      <dsp:spPr>
        <a:xfrm>
          <a:off x="870149" y="1954308"/>
          <a:ext cx="3487172" cy="709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Страх быть обвиненным в дискриминации</a:t>
          </a:r>
          <a:endParaRPr lang="ru-RU" sz="1200" b="1" kern="1200" dirty="0">
            <a:solidFill>
              <a:schemeClr val="tx1"/>
            </a:solidFill>
            <a:latin typeface="Futura PT Bold" pitchFamily="34" charset="-52"/>
          </a:endParaRPr>
        </a:p>
      </dsp:txBody>
      <dsp:txXfrm>
        <a:off x="890942" y="1975101"/>
        <a:ext cx="3445586" cy="668323"/>
      </dsp:txXfrm>
    </dsp:sp>
    <dsp:sp modelId="{E02244BA-61DC-4815-A4CC-63ED9B9D0154}">
      <dsp:nvSpPr>
        <dsp:cNvPr id="0" name=""/>
        <dsp:cNvSpPr/>
      </dsp:nvSpPr>
      <dsp:spPr>
        <a:xfrm>
          <a:off x="436035" y="1034814"/>
          <a:ext cx="434113" cy="20891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149"/>
              </a:lnTo>
              <a:lnTo>
                <a:pt x="434113" y="208914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2AB3E-EB38-434D-9FEA-A5202F97D246}">
      <dsp:nvSpPr>
        <dsp:cNvPr id="0" name=""/>
        <dsp:cNvSpPr/>
      </dsp:nvSpPr>
      <dsp:spPr>
        <a:xfrm>
          <a:off x="870149" y="2769009"/>
          <a:ext cx="3491122" cy="7099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Различные структурные и денежные ограничения</a:t>
          </a:r>
          <a:endParaRPr lang="ru-RU" sz="1200" b="1" kern="1200" dirty="0">
            <a:solidFill>
              <a:schemeClr val="tx1"/>
            </a:solidFill>
            <a:latin typeface="Futura PT Bold" pitchFamily="34" charset="-52"/>
          </a:endParaRPr>
        </a:p>
      </dsp:txBody>
      <dsp:txXfrm>
        <a:off x="890942" y="2789802"/>
        <a:ext cx="3449536" cy="6683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ABA35-075D-4630-8891-F4D0BF2E0505}">
      <dsp:nvSpPr>
        <dsp:cNvPr id="0" name=""/>
        <dsp:cNvSpPr/>
      </dsp:nvSpPr>
      <dsp:spPr>
        <a:xfrm>
          <a:off x="258" y="262236"/>
          <a:ext cx="4242030" cy="36782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altLang="ru-RU" sz="1400" b="1" i="1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rPr>
            <a:t>Со стороны пациента</a:t>
          </a:r>
          <a:endParaRPr kumimoji="0" lang="ru-RU" sz="1400" b="1" i="1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Times New Roman" panose="02020603050405020304" pitchFamily="18" charset="0"/>
          </a:endParaRPr>
        </a:p>
      </dsp:txBody>
      <dsp:txXfrm>
        <a:off x="11031" y="273009"/>
        <a:ext cx="4220484" cy="346279"/>
      </dsp:txXfrm>
    </dsp:sp>
    <dsp:sp modelId="{E09D766B-FC94-49E0-90FA-61F93E15B7C0}">
      <dsp:nvSpPr>
        <dsp:cNvPr id="0" name=""/>
        <dsp:cNvSpPr/>
      </dsp:nvSpPr>
      <dsp:spPr>
        <a:xfrm>
          <a:off x="424461" y="630062"/>
          <a:ext cx="424203" cy="5620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2000"/>
              </a:lnTo>
              <a:lnTo>
                <a:pt x="424203" y="56200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46F6A-C469-463C-BFA1-7F3C37AAD65A}">
      <dsp:nvSpPr>
        <dsp:cNvPr id="0" name=""/>
        <dsp:cNvSpPr/>
      </dsp:nvSpPr>
      <dsp:spPr>
        <a:xfrm>
          <a:off x="848664" y="747364"/>
          <a:ext cx="3393624" cy="8893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Низкое восприятие собственных рисков. Недостаток  знаний о существовании эффективного лечения.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Недостаток знаний о возможностях тестирования.</a:t>
          </a:r>
          <a:endParaRPr lang="ru-RU" sz="1200" b="1" kern="1200" dirty="0">
            <a:solidFill>
              <a:schemeClr val="tx1"/>
            </a:solidFill>
            <a:latin typeface="Futura PT Bold" pitchFamily="34" charset="-52"/>
          </a:endParaRPr>
        </a:p>
      </dsp:txBody>
      <dsp:txXfrm>
        <a:off x="874714" y="773414"/>
        <a:ext cx="3341524" cy="837297"/>
      </dsp:txXfrm>
    </dsp:sp>
    <dsp:sp modelId="{3CC61A60-C220-4178-8EE2-889720CBCDA9}">
      <dsp:nvSpPr>
        <dsp:cNvPr id="0" name=""/>
        <dsp:cNvSpPr/>
      </dsp:nvSpPr>
      <dsp:spPr>
        <a:xfrm>
          <a:off x="424461" y="630062"/>
          <a:ext cx="424203" cy="14628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869"/>
              </a:lnTo>
              <a:lnTo>
                <a:pt x="424203" y="1462869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03DF55-6A69-4151-BCCF-85F9DA631829}">
      <dsp:nvSpPr>
        <dsp:cNvPr id="0" name=""/>
        <dsp:cNvSpPr/>
      </dsp:nvSpPr>
      <dsp:spPr>
        <a:xfrm>
          <a:off x="848664" y="1754063"/>
          <a:ext cx="3393624" cy="677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Страх болезни: Потеря здоровья и благополучия. Потеря независимости. Ожидание смерти.</a:t>
          </a:r>
          <a:endParaRPr lang="ru-RU" sz="1200" b="1" kern="1200" dirty="0">
            <a:solidFill>
              <a:schemeClr val="tx1"/>
            </a:solidFill>
            <a:latin typeface="Futura PT Bold" pitchFamily="34" charset="-52"/>
          </a:endParaRPr>
        </a:p>
      </dsp:txBody>
      <dsp:txXfrm>
        <a:off x="868514" y="1773913"/>
        <a:ext cx="3353924" cy="638037"/>
      </dsp:txXfrm>
    </dsp:sp>
    <dsp:sp modelId="{E02244BA-61DC-4815-A4CC-63ED9B9D0154}">
      <dsp:nvSpPr>
        <dsp:cNvPr id="0" name=""/>
        <dsp:cNvSpPr/>
      </dsp:nvSpPr>
      <dsp:spPr>
        <a:xfrm>
          <a:off x="424461" y="630062"/>
          <a:ext cx="424203" cy="2257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7911"/>
              </a:lnTo>
              <a:lnTo>
                <a:pt x="424203" y="2257911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C2AB3E-EB38-434D-9FEA-A5202F97D246}">
      <dsp:nvSpPr>
        <dsp:cNvPr id="0" name=""/>
        <dsp:cNvSpPr/>
      </dsp:nvSpPr>
      <dsp:spPr>
        <a:xfrm>
          <a:off x="848664" y="2549102"/>
          <a:ext cx="3393624" cy="677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Страх стигмы и дискриминации: Партнер, семья, друзья. Потеря работы, финансовые проблемы. Внутренняя стигма.</a:t>
          </a:r>
          <a:endParaRPr lang="ru-RU" sz="1200" b="1" kern="1200" dirty="0">
            <a:solidFill>
              <a:schemeClr val="tx1"/>
            </a:solidFill>
            <a:latin typeface="Futura PT Bold" pitchFamily="34" charset="-52"/>
          </a:endParaRPr>
        </a:p>
      </dsp:txBody>
      <dsp:txXfrm>
        <a:off x="868514" y="2568952"/>
        <a:ext cx="3353924" cy="638042"/>
      </dsp:txXfrm>
    </dsp:sp>
    <dsp:sp modelId="{F6706860-1CDC-4FBF-A95D-A768888DA26B}">
      <dsp:nvSpPr>
        <dsp:cNvPr id="0" name=""/>
        <dsp:cNvSpPr/>
      </dsp:nvSpPr>
      <dsp:spPr>
        <a:xfrm>
          <a:off x="424461" y="630062"/>
          <a:ext cx="424203" cy="29938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3802"/>
              </a:lnTo>
              <a:lnTo>
                <a:pt x="424203" y="2993802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9F674-D613-487B-AAD5-6E07F0F5DADE}">
      <dsp:nvSpPr>
        <dsp:cNvPr id="0" name=""/>
        <dsp:cNvSpPr/>
      </dsp:nvSpPr>
      <dsp:spPr>
        <a:xfrm>
          <a:off x="848664" y="3344146"/>
          <a:ext cx="3338295" cy="5594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Страх юридических проблем: Уголовная ответственность. Ограничение в поездках и проживании. Употребление ПАВ. РКС.</a:t>
          </a:r>
          <a:endParaRPr lang="ru-RU" sz="1200" b="1" kern="1200" dirty="0">
            <a:solidFill>
              <a:schemeClr val="tx1"/>
            </a:solidFill>
            <a:latin typeface="Futura PT Bold" pitchFamily="34" charset="-52"/>
          </a:endParaRPr>
        </a:p>
      </dsp:txBody>
      <dsp:txXfrm>
        <a:off x="865049" y="3360531"/>
        <a:ext cx="3305525" cy="5266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F3F6C-84FD-4EDF-A8F6-28201ADB4103}">
      <dsp:nvSpPr>
        <dsp:cNvPr id="0" name=""/>
        <dsp:cNvSpPr/>
      </dsp:nvSpPr>
      <dsp:spPr>
        <a:xfrm rot="5400000">
          <a:off x="487540" y="984501"/>
          <a:ext cx="1463316" cy="243492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B0D90-28A0-4028-8942-DB8BED96210D}">
      <dsp:nvSpPr>
        <dsp:cNvPr id="0" name=""/>
        <dsp:cNvSpPr/>
      </dsp:nvSpPr>
      <dsp:spPr>
        <a:xfrm>
          <a:off x="239660" y="1712019"/>
          <a:ext cx="2497250" cy="19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С целью дестигматизации теста на ВИЧ необходимо </a:t>
          </a:r>
          <a:r>
            <a:rPr lang="ru-RU" sz="1500" b="1" kern="1200" dirty="0">
              <a:solidFill>
                <a:srgbClr val="FF0000"/>
              </a:solidFill>
            </a:rPr>
            <a:t>предлагать тестирование всем обратившимся по другим причинам</a:t>
          </a:r>
          <a:r>
            <a:rPr lang="ru-RU" sz="1500" b="1" kern="1200" dirty="0"/>
            <a:t>, при этом пациент уведомляется о тестировании и не отказывается от него.</a:t>
          </a:r>
          <a:endParaRPr lang="ru-RU" sz="1500" kern="1200" dirty="0"/>
        </a:p>
      </dsp:txBody>
      <dsp:txXfrm>
        <a:off x="239660" y="1712019"/>
        <a:ext cx="2497250" cy="1926907"/>
      </dsp:txXfrm>
    </dsp:sp>
    <dsp:sp modelId="{0B009D38-6F78-443B-8583-69D0118BFF61}">
      <dsp:nvSpPr>
        <dsp:cNvPr id="0" name=""/>
        <dsp:cNvSpPr/>
      </dsp:nvSpPr>
      <dsp:spPr>
        <a:xfrm>
          <a:off x="2026773" y="805239"/>
          <a:ext cx="414766" cy="414766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59711"/>
            <a:satOff val="-578"/>
            <a:lumOff val="7644"/>
            <a:alphaOff val="0"/>
          </a:schemeClr>
        </a:solidFill>
        <a:ln w="12700" cap="flat" cmpd="sng" algn="ctr">
          <a:solidFill>
            <a:schemeClr val="accent2">
              <a:shade val="80000"/>
              <a:hueOff val="59711"/>
              <a:satOff val="-578"/>
              <a:lumOff val="7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8B988-16C1-4823-81FF-AD8369A4C971}">
      <dsp:nvSpPr>
        <dsp:cNvPr id="0" name=""/>
        <dsp:cNvSpPr/>
      </dsp:nvSpPr>
      <dsp:spPr>
        <a:xfrm rot="5400000">
          <a:off x="3328138" y="318584"/>
          <a:ext cx="1463316" cy="243492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119422"/>
            <a:satOff val="-1156"/>
            <a:lumOff val="15288"/>
            <a:alphaOff val="0"/>
          </a:schemeClr>
        </a:solidFill>
        <a:ln w="12700" cap="flat" cmpd="sng" algn="ctr">
          <a:solidFill>
            <a:schemeClr val="accent2">
              <a:shade val="80000"/>
              <a:hueOff val="119422"/>
              <a:satOff val="-1156"/>
              <a:lumOff val="152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F93BF7-C69E-471A-B720-9BF2E778334D}">
      <dsp:nvSpPr>
        <dsp:cNvPr id="0" name=""/>
        <dsp:cNvSpPr/>
      </dsp:nvSpPr>
      <dsp:spPr>
        <a:xfrm>
          <a:off x="3104768" y="1064331"/>
          <a:ext cx="2430027" cy="19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К тестированию на ВИЧ должны применятся </a:t>
          </a:r>
          <a:r>
            <a:rPr lang="ru-RU" sz="1500" b="1" kern="1200" dirty="0">
              <a:solidFill>
                <a:srgbClr val="FF0000"/>
              </a:solidFill>
            </a:rPr>
            <a:t>этические параметры, которые не отличаются от параметров применяемых к другим заболеваниям</a:t>
          </a:r>
          <a:endParaRPr lang="ru-RU" sz="1500" kern="1200" dirty="0"/>
        </a:p>
      </dsp:txBody>
      <dsp:txXfrm>
        <a:off x="3104768" y="1064331"/>
        <a:ext cx="2430027" cy="1926907"/>
      </dsp:txXfrm>
    </dsp:sp>
    <dsp:sp modelId="{1FA3E2A9-263F-4EC8-A323-D4E8DA950CBF}">
      <dsp:nvSpPr>
        <dsp:cNvPr id="0" name=""/>
        <dsp:cNvSpPr/>
      </dsp:nvSpPr>
      <dsp:spPr>
        <a:xfrm>
          <a:off x="4867371" y="139322"/>
          <a:ext cx="414766" cy="414766"/>
        </a:xfrm>
        <a:prstGeom prst="triangle">
          <a:avLst>
            <a:gd name="adj" fmla="val 100000"/>
          </a:avLst>
        </a:prstGeom>
        <a:solidFill>
          <a:schemeClr val="accent2">
            <a:shade val="80000"/>
            <a:hueOff val="179133"/>
            <a:satOff val="-1734"/>
            <a:lumOff val="22932"/>
            <a:alphaOff val="0"/>
          </a:schemeClr>
        </a:solidFill>
        <a:ln w="12700" cap="flat" cmpd="sng" algn="ctr">
          <a:solidFill>
            <a:schemeClr val="accent2">
              <a:shade val="80000"/>
              <a:hueOff val="179133"/>
              <a:satOff val="-1734"/>
              <a:lumOff val="229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94BBC4-962F-428A-905C-BF6DFAAFB9FD}">
      <dsp:nvSpPr>
        <dsp:cNvPr id="0" name=""/>
        <dsp:cNvSpPr/>
      </dsp:nvSpPr>
      <dsp:spPr>
        <a:xfrm rot="5400000">
          <a:off x="6168735" y="-129533"/>
          <a:ext cx="1463316" cy="243492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80000"/>
            <a:hueOff val="238845"/>
            <a:satOff val="-2312"/>
            <a:lumOff val="30576"/>
            <a:alphaOff val="0"/>
          </a:schemeClr>
        </a:solidFill>
        <a:ln w="12700" cap="flat" cmpd="sng" algn="ctr">
          <a:solidFill>
            <a:schemeClr val="accent2">
              <a:shade val="80000"/>
              <a:hueOff val="238845"/>
              <a:satOff val="-2312"/>
              <a:lumOff val="305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E5514-41D8-43CA-A8A9-9B21558E4461}">
      <dsp:nvSpPr>
        <dsp:cNvPr id="0" name=""/>
        <dsp:cNvSpPr/>
      </dsp:nvSpPr>
      <dsp:spPr>
        <a:xfrm>
          <a:off x="5926207" y="606077"/>
          <a:ext cx="2198264" cy="1491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Врачи </a:t>
          </a:r>
          <a:r>
            <a:rPr lang="ru-RU" sz="1500" b="1" kern="1200" dirty="0">
              <a:solidFill>
                <a:srgbClr val="FF0000"/>
              </a:solidFill>
            </a:rPr>
            <a:t>всех специальностей должны уметь консультировать </a:t>
          </a:r>
          <a:r>
            <a:rPr lang="ru-RU" sz="1500" b="1" kern="1200" dirty="0"/>
            <a:t>(показания, правила, коды при обследовании)</a:t>
          </a:r>
          <a:endParaRPr lang="ru-RU" sz="1500" kern="1200" dirty="0"/>
        </a:p>
      </dsp:txBody>
      <dsp:txXfrm>
        <a:off x="5926207" y="606077"/>
        <a:ext cx="2198264" cy="149131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F7258-3783-4840-A477-180FE3C8BD8D}">
      <dsp:nvSpPr>
        <dsp:cNvPr id="0" name=""/>
        <dsp:cNvSpPr/>
      </dsp:nvSpPr>
      <dsp:spPr>
        <a:xfrm>
          <a:off x="8065" y="193029"/>
          <a:ext cx="2425165" cy="327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1"/>
              </a:solidFill>
            </a:rPr>
            <a:t>П.12. Первичная медико-санитарная помощь больным ВИЧ-инфекцией оказывается врачами-терапевтами, врачами-терапевтами участковыми и врачами общей практики (семейными врачами), врачами-инфекционистами, а также врачами-специалистами иных специальностей и медицинскими работниками со средним медицинским образованием в амбулаторных условиях и в условиях дневного стационара в медицинских организациях, осуществляющих первичную медико-санитарную помощь. </a:t>
          </a:r>
        </a:p>
      </dsp:txBody>
      <dsp:txXfrm>
        <a:off x="79096" y="264060"/>
        <a:ext cx="2283103" cy="3136621"/>
      </dsp:txXfrm>
    </dsp:sp>
    <dsp:sp modelId="{6C103554-0B7F-42DB-9AE9-0E10D5684C3D}">
      <dsp:nvSpPr>
        <dsp:cNvPr id="0" name=""/>
        <dsp:cNvSpPr/>
      </dsp:nvSpPr>
      <dsp:spPr>
        <a:xfrm>
          <a:off x="2630465" y="1587799"/>
          <a:ext cx="418138" cy="489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>
            <a:solidFill>
              <a:schemeClr val="tx1"/>
            </a:solidFill>
          </a:endParaRPr>
        </a:p>
      </dsp:txBody>
      <dsp:txXfrm>
        <a:off x="2630465" y="1685628"/>
        <a:ext cx="292697" cy="293485"/>
      </dsp:txXfrm>
    </dsp:sp>
    <dsp:sp modelId="{E9162C51-D2D7-4B60-B7A4-97A17E1AEAD7}">
      <dsp:nvSpPr>
        <dsp:cNvPr id="0" name=""/>
        <dsp:cNvSpPr/>
      </dsp:nvSpPr>
      <dsp:spPr>
        <a:xfrm>
          <a:off x="3222171" y="193029"/>
          <a:ext cx="2345226" cy="327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/>
              </a:solidFill>
            </a:rPr>
            <a:t>П.10. В рамках оказания первичной медико-санитарной помощи осуществляется: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/>
              </a:solidFill>
            </a:rPr>
            <a:t>выявление показаний к обследованию на ВИЧ-инфекцию;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/>
              </a:solidFill>
            </a:rPr>
            <a:t>назначение обследования на ВИЧ-инфекцию с обязательным проведением до- и послетестового консультирования;</a:t>
          </a:r>
        </a:p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/>
              </a:solidFill>
            </a:rPr>
            <a:t>направление больного с подозрением на ВИЧ-инфекцию к врачу-инфекционисту центра профилактики и борьбы со СПИД.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290860" y="261718"/>
        <a:ext cx="2207848" cy="3141305"/>
      </dsp:txXfrm>
    </dsp:sp>
    <dsp:sp modelId="{AB2884ED-C4B5-4F2F-ADD5-C024142E55AD}">
      <dsp:nvSpPr>
        <dsp:cNvPr id="0" name=""/>
        <dsp:cNvSpPr/>
      </dsp:nvSpPr>
      <dsp:spPr>
        <a:xfrm>
          <a:off x="5764633" y="1587799"/>
          <a:ext cx="418138" cy="4891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b="1" kern="1200">
            <a:solidFill>
              <a:schemeClr val="tx1"/>
            </a:solidFill>
          </a:endParaRPr>
        </a:p>
      </dsp:txBody>
      <dsp:txXfrm>
        <a:off x="5764633" y="1685628"/>
        <a:ext cx="292697" cy="293485"/>
      </dsp:txXfrm>
    </dsp:sp>
    <dsp:sp modelId="{85A78375-FFEA-4027-9BF3-BE1D7DFFCD55}">
      <dsp:nvSpPr>
        <dsp:cNvPr id="0" name=""/>
        <dsp:cNvSpPr/>
      </dsp:nvSpPr>
      <dsp:spPr>
        <a:xfrm>
          <a:off x="6356339" y="193029"/>
          <a:ext cx="1972352" cy="32786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>
              <a:solidFill>
                <a:schemeClr val="tx1"/>
              </a:solidFill>
            </a:rPr>
            <a:t>П.11. При направлении больного к врачу-инфекционисту врач, направляющий пациента, представляет выписку из амбулаторной карты (истории болезни) с указанием диагноза, сопутствующих заболеваний и имеющихся данных лабораторных и функциональных исследований.</a:t>
          </a:r>
        </a:p>
      </dsp:txBody>
      <dsp:txXfrm>
        <a:off x="6414107" y="250797"/>
        <a:ext cx="1856816" cy="31631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73602B-99A5-48B6-A765-559062DBC316}">
      <dsp:nvSpPr>
        <dsp:cNvPr id="0" name=""/>
        <dsp:cNvSpPr/>
      </dsp:nvSpPr>
      <dsp:spPr>
        <a:xfrm>
          <a:off x="2974823" y="0"/>
          <a:ext cx="1276076" cy="11873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B3C28-372F-4F26-90B6-E79A5F4FC174}">
      <dsp:nvSpPr>
        <dsp:cNvPr id="0" name=""/>
        <dsp:cNvSpPr/>
      </dsp:nvSpPr>
      <dsp:spPr>
        <a:xfrm>
          <a:off x="0" y="0"/>
          <a:ext cx="2972135" cy="118737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2"/>
              </a:solidFill>
            </a:rPr>
            <a:t>П 13. Основными задачами фельдшера фельдшерского здравпункта или фельдшерско-акушерского пункта</a:t>
          </a:r>
          <a:endParaRPr lang="ru-RU" sz="1400" kern="1200" dirty="0">
            <a:solidFill>
              <a:schemeClr val="tx2"/>
            </a:solidFill>
          </a:endParaRPr>
        </a:p>
      </dsp:txBody>
      <dsp:txXfrm>
        <a:off x="57963" y="57963"/>
        <a:ext cx="2856209" cy="1071444"/>
      </dsp:txXfrm>
    </dsp:sp>
    <dsp:sp modelId="{70A19590-6461-475D-940D-18CA056B00B0}">
      <dsp:nvSpPr>
        <dsp:cNvPr id="0" name=""/>
        <dsp:cNvSpPr/>
      </dsp:nvSpPr>
      <dsp:spPr>
        <a:xfrm>
          <a:off x="2971493" y="1306108"/>
          <a:ext cx="1278568" cy="11873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439C1B-8D55-4321-9FD6-C54BECD3C8AF}">
      <dsp:nvSpPr>
        <dsp:cNvPr id="0" name=""/>
        <dsp:cNvSpPr/>
      </dsp:nvSpPr>
      <dsp:spPr>
        <a:xfrm>
          <a:off x="3526" y="1306108"/>
          <a:ext cx="2967967" cy="118737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solidFill>
                <a:schemeClr val="tx2"/>
              </a:solidFill>
            </a:rPr>
            <a:t>П 14. Основными задачами врача-терапевта</a:t>
          </a:r>
          <a:endParaRPr lang="ru-RU" sz="1400" kern="1200" dirty="0">
            <a:solidFill>
              <a:schemeClr val="tx2"/>
            </a:solidFill>
          </a:endParaRPr>
        </a:p>
      </dsp:txBody>
      <dsp:txXfrm>
        <a:off x="61489" y="1364071"/>
        <a:ext cx="2852041" cy="1071444"/>
      </dsp:txXfrm>
    </dsp:sp>
    <dsp:sp modelId="{955AD0C1-CDF5-4F9A-8A9C-EC8A312B9824}">
      <dsp:nvSpPr>
        <dsp:cNvPr id="0" name=""/>
        <dsp:cNvSpPr/>
      </dsp:nvSpPr>
      <dsp:spPr>
        <a:xfrm>
          <a:off x="2927664" y="2612216"/>
          <a:ext cx="1325923" cy="11873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B78FA-FE46-4D57-9368-580CBCD453B1}">
      <dsp:nvSpPr>
        <dsp:cNvPr id="0" name=""/>
        <dsp:cNvSpPr/>
      </dsp:nvSpPr>
      <dsp:spPr>
        <a:xfrm>
          <a:off x="3173" y="2612216"/>
          <a:ext cx="2921318" cy="118737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tx2"/>
              </a:solidFill>
            </a:rPr>
            <a:t>П 15. Основными задачами отделения (кабинета) медицинской профилактики и центра здоровья при организации и проведении профилактического медицинского осмотра и диспансеризации</a:t>
          </a:r>
          <a:endParaRPr lang="ru-RU" sz="1200" kern="1200" dirty="0">
            <a:solidFill>
              <a:schemeClr val="tx2"/>
            </a:solidFill>
          </a:endParaRPr>
        </a:p>
      </dsp:txBody>
      <dsp:txXfrm>
        <a:off x="61136" y="2670179"/>
        <a:ext cx="2805392" cy="10714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26135-7A08-4FAE-B734-AC2E8D1933A9}">
      <dsp:nvSpPr>
        <dsp:cNvPr id="0" name=""/>
        <dsp:cNvSpPr/>
      </dsp:nvSpPr>
      <dsp:spPr>
        <a:xfrm>
          <a:off x="0" y="382795"/>
          <a:ext cx="4253587" cy="2965949"/>
        </a:xfrm>
        <a:prstGeom prst="round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Информирование граждан            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о возможности медицинского освидетельствования для выявления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ВИЧ-инфекции в соответствии со статьей 7 Федерального закона от 30 марта 1995 г.             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N 38-ФЗ "О предупреждении распространения </a:t>
          </a:r>
        </a:p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в Российской Федерации заболевания, вызываемого вирусом иммунодефицита человека (ВИЧ-инфекции)" с предоставлением адресов медицинских организаций,                        в которых возможно осуществить добровольное, в том числе анонимное, освидетельствование для выявления ВИЧ-инфекции.</a:t>
          </a:r>
        </a:p>
      </dsp:txBody>
      <dsp:txXfrm>
        <a:off x="144786" y="527581"/>
        <a:ext cx="3964015" cy="26763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0.03168</cdr:x>
      <cdr:y>0.00342</cdr:y>
    </cdr:from>
    <cdr:to>
      <cdr:x>1</cdr:x>
      <cdr:y>0.10781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658E53A9-F6D9-46EE-BFE9-8EA7D3451DB7}"/>
            </a:ext>
          </a:extLst>
        </cdr:cNvPr>
        <cdr:cNvSpPr txBox="1"/>
      </cdr:nvSpPr>
      <cdr:spPr>
        <a:xfrm xmlns:a="http://schemas.openxmlformats.org/drawingml/2006/main">
          <a:off x="128282" y="8304"/>
          <a:ext cx="3921203" cy="2533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68059" tIns="34029" rIns="68059" bIns="34029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latin typeface="Futura PT Bold" panose="020B0902020204020203"/>
            </a:rPr>
            <a:t>Сравнение показателя заболеваемости (на 100 тыс.)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0.61543</cdr:x>
      <cdr:y>0.10162</cdr:y>
    </cdr:from>
    <cdr:to>
      <cdr:x>0.73596</cdr:x>
      <cdr:y>0.17567</cdr:y>
    </cdr:to>
    <cdr:sp macro="" textlink="">
      <cdr:nvSpPr>
        <cdr:cNvPr id="2" name="CustomShape 3">
          <a:extLst xmlns:a="http://schemas.openxmlformats.org/drawingml/2006/main">
            <a:ext uri="{FF2B5EF4-FFF2-40B4-BE49-F238E27FC236}">
              <a16:creationId xmlns:a16="http://schemas.microsoft.com/office/drawing/2014/main" id="{0546E06A-3E62-47B3-83A8-22BF52685A5A}"/>
            </a:ext>
          </a:extLst>
        </cdr:cNvPr>
        <cdr:cNvSpPr/>
      </cdr:nvSpPr>
      <cdr:spPr>
        <a:xfrm xmlns:a="http://schemas.openxmlformats.org/drawingml/2006/main">
          <a:off x="3069634" y="420337"/>
          <a:ext cx="601200" cy="3063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/>
      </cdr:style>
      <cdr:txBody>
        <a:bodyPr xmlns:a="http://schemas.openxmlformats.org/drawingml/2006/main" lIns="90000" tIns="45000" rIns="90000" bIns="4500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ru-RU" sz="1400" b="1" strike="noStrike" spc="-1" dirty="0">
              <a:solidFill>
                <a:srgbClr val="323C38"/>
              </a:solidFill>
              <a:latin typeface="Futura PT Bold"/>
            </a:rPr>
            <a:t>34%</a:t>
          </a:r>
          <a:endParaRPr lang="ru-RU" sz="1400" b="0" strike="noStrike" spc="-1" dirty="0">
            <a:latin typeface="Arial"/>
          </a:endParaRPr>
        </a:p>
      </cdr:txBody>
    </cdr:sp>
  </cdr:relSizeAnchor>
  <cdr:relSizeAnchor xmlns:cdr="http://schemas.openxmlformats.org/drawingml/2006/chartDrawing">
    <cdr:from>
      <cdr:x>0.46886</cdr:x>
      <cdr:y>0.47553</cdr:y>
    </cdr:from>
    <cdr:to>
      <cdr:x>0.5894</cdr:x>
      <cdr:y>0.52679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CA1324F-3F6A-4D11-B2B6-C821BF159AF2}"/>
            </a:ext>
          </a:extLst>
        </cdr:cNvPr>
        <cdr:cNvSpPr txBox="1"/>
      </cdr:nvSpPr>
      <cdr:spPr>
        <a:xfrm xmlns:a="http://schemas.openxmlformats.org/drawingml/2006/main">
          <a:off x="2338570" y="1966964"/>
          <a:ext cx="601229" cy="212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/>
            <a:t>9 </a:t>
          </a:r>
          <a:r>
            <a:rPr lang="ru-RU" sz="1100" b="1" dirty="0" err="1"/>
            <a:t>мес</a:t>
          </a:r>
          <a:endParaRPr lang="ru-RU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A95A7-ABA0-4F4A-BE9B-9946CA63D7CF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52400" y="746125"/>
            <a:ext cx="65532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7"/>
            <a:ext cx="2971800" cy="4972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7"/>
            <a:ext cx="2971800" cy="4972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7873E-28D4-4D49-9E53-511FBE559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362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Уважаемые коллеги! </a:t>
            </a:r>
          </a:p>
          <a:p>
            <a:r>
              <a:rPr lang="ru-RU" dirty="0"/>
              <a:t>Специалисты Центра СПИД Московской области  представляют Вашему вниманию информацию о тестировании населения на антитела к ВИЧ. </a:t>
            </a:r>
          </a:p>
          <a:p>
            <a:r>
              <a:rPr lang="ru-RU" dirty="0"/>
              <a:t>Информация будет важна и полезна для врачей различных специальностей.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622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Вы должны понимать, что доступность тестирования-это тоже преодоление стигмы по отношению к ВИЧ-</a:t>
            </a:r>
            <a:r>
              <a:rPr lang="ru-RU" dirty="0" err="1"/>
              <a:t>инфекции.У</a:t>
            </a:r>
            <a:r>
              <a:rPr lang="ru-RU" dirty="0"/>
              <a:t> пациентов всегда должна быть возможность пройти тест на ВИЧ.</a:t>
            </a:r>
          </a:p>
          <a:p>
            <a:r>
              <a:rPr lang="ru-RU" dirty="0"/>
              <a:t>Пациенты из уязвимых групп (ПИН, РКС, МСМ) не всегда мотивированы сдавать кровь в поликлинике.</a:t>
            </a:r>
          </a:p>
          <a:p>
            <a:r>
              <a:rPr lang="ru-RU" dirty="0"/>
              <a:t>Часы работы кабинета тестирования и консультирования.</a:t>
            </a:r>
          </a:p>
          <a:p>
            <a:r>
              <a:rPr lang="ru-RU" dirty="0"/>
              <a:t>Отсутствие возможности анонимного обследования.</a:t>
            </a:r>
          </a:p>
          <a:p>
            <a:r>
              <a:rPr lang="ru-RU" dirty="0"/>
              <a:t>За получением результата обращаются не более двух третей сдавших кровь, т.е. необходима мотивация.</a:t>
            </a:r>
          </a:p>
          <a:p>
            <a:r>
              <a:rPr lang="ru-RU" dirty="0"/>
              <a:t>Консультирование должно быть четким, понятным,  с учетом конкретной ситуации 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991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Одной из основных проблем со стороны медицинских специалистов является качество оформления бланка при направлении пациента для тестирования на ВИЧ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24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Еще один камень преткновения коды, которые врачи обязаны указывать на направлении.</a:t>
            </a:r>
          </a:p>
          <a:p>
            <a:r>
              <a:rPr lang="ru-RU" dirty="0"/>
              <a:t>Эта таблица должна быть у вас на рабочем месте , это касается врачей любых специальностей.</a:t>
            </a:r>
          </a:p>
          <a:p>
            <a:r>
              <a:rPr lang="ru-RU" dirty="0"/>
              <a:t>У нас 3-4 раза в год приходят пациенты, которых впервые направляют к нам врачи-стоматологи.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530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Перечень показаний к обследованию, он очень широкий и касается и детей (при чем не только детей, рожденных ВИЧ-позитивными матерями), </a:t>
            </a:r>
          </a:p>
          <a:p>
            <a:r>
              <a:rPr lang="ru-RU" dirty="0"/>
              <a:t>но вообще для всех детей, которые попадают в поле зрения врачей педиатров.</a:t>
            </a:r>
          </a:p>
          <a:p>
            <a:r>
              <a:rPr lang="ru-RU" dirty="0"/>
              <a:t>Вопиющие случаи позднего выявления ВИЧ-инфекции у детей ( в возрасте 3-5-7, а в этом году 12 лет)</a:t>
            </a:r>
          </a:p>
          <a:p>
            <a:r>
              <a:rPr lang="ru-RU" dirty="0"/>
              <a:t>Что касается взрослого населения, то к сожалению ежегодно достаточно случаев позднего выявления инфекции.</a:t>
            </a:r>
          </a:p>
          <a:p>
            <a:r>
              <a:rPr lang="ru-RU" dirty="0"/>
              <a:t>Сейчас, благодаря системе ЕМИАС мы видим, что много пациентов, которые несколько лет наблюдаются рядом специалистов: например</a:t>
            </a:r>
          </a:p>
          <a:p>
            <a:r>
              <a:rPr lang="ru-RU" dirty="0"/>
              <a:t>Терапевт-дерматолог-лор-потом например онколог  и никому из них не приходит в голову мысль назначить обследование на ВИЧ.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04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Еще один момент на который хотелось бы обратить Ваше внимание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, более 250 действующих стандартов медицинской помощи предусматривают обследование на ВИЧ-инфекцию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30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жировая дегенерация печени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33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22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99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68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9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dirty="0">
                <a:solidFill>
                  <a:srgbClr val="FF0000"/>
                </a:solidFill>
                <a:latin typeface="Futura PT Bold" pitchFamily="34" charset="-52"/>
              </a:rPr>
              <a:t>1988</a:t>
            </a:r>
            <a:r>
              <a:rPr lang="ru-RU" sz="1200" b="0" dirty="0">
                <a:latin typeface="Futura PT Bold" pitchFamily="34" charset="-52"/>
              </a:rPr>
              <a:t> - первый случай ВИЧ-инфекции</a:t>
            </a:r>
          </a:p>
          <a:p>
            <a:r>
              <a:rPr lang="ru-RU" sz="1200" b="0" dirty="0">
                <a:solidFill>
                  <a:srgbClr val="FF0000"/>
                </a:solidFill>
                <a:latin typeface="Futura PT Bold" pitchFamily="34" charset="-52"/>
              </a:rPr>
              <a:t>1999</a:t>
            </a:r>
            <a:r>
              <a:rPr lang="ru-RU" sz="1200" b="0" dirty="0">
                <a:latin typeface="Futura PT Bold" pitchFamily="34" charset="-52"/>
              </a:rPr>
              <a:t> - резкий рост</a:t>
            </a:r>
            <a:r>
              <a:rPr lang="en-US" sz="1200" b="0" dirty="0">
                <a:latin typeface="Futura PT Bold" pitchFamily="34" charset="-52"/>
              </a:rPr>
              <a:t> </a:t>
            </a:r>
            <a:r>
              <a:rPr lang="ru-RU" sz="1200" b="0" dirty="0">
                <a:latin typeface="Futura PT Bold" pitchFamily="34" charset="-52"/>
              </a:rPr>
              <a:t> заболеваемости в 32 раза, связанный с распространением внутривенных наркотиков</a:t>
            </a:r>
          </a:p>
          <a:p>
            <a:r>
              <a:rPr lang="ru-RU" sz="1200" b="0" dirty="0">
                <a:solidFill>
                  <a:srgbClr val="FF0000"/>
                </a:solidFill>
                <a:latin typeface="Futura PT Bold" pitchFamily="34" charset="-52"/>
              </a:rPr>
              <a:t>2000</a:t>
            </a:r>
            <a:r>
              <a:rPr lang="ru-RU" sz="1200" b="0" dirty="0">
                <a:latin typeface="Futura PT Bold" pitchFamily="34" charset="-52"/>
              </a:rPr>
              <a:t> - пик заболеваемости</a:t>
            </a:r>
          </a:p>
          <a:p>
            <a:r>
              <a:rPr lang="ru-RU" sz="1200" b="0" dirty="0">
                <a:solidFill>
                  <a:srgbClr val="FF0000"/>
                </a:solidFill>
                <a:latin typeface="Futura PT Bold" pitchFamily="34" charset="-52"/>
              </a:rPr>
              <a:t>2005</a:t>
            </a:r>
            <a:r>
              <a:rPr lang="ru-RU" sz="1200" b="0" dirty="0">
                <a:latin typeface="Futura PT Bold" pitchFamily="34" charset="-52"/>
              </a:rPr>
              <a:t> - превалирование полового пути инфицирования</a:t>
            </a:r>
          </a:p>
          <a:p>
            <a:r>
              <a:rPr lang="ru-RU" sz="1200" b="0" dirty="0">
                <a:solidFill>
                  <a:srgbClr val="FF0000"/>
                </a:solidFill>
                <a:latin typeface="Futura PT Bold" pitchFamily="34" charset="-52"/>
              </a:rPr>
              <a:t>2010</a:t>
            </a:r>
            <a:r>
              <a:rPr lang="ru-RU" sz="1200" b="0" dirty="0">
                <a:latin typeface="Futura PT Bold" pitchFamily="34" charset="-52"/>
              </a:rPr>
              <a:t> - рост среди новых случаев  лиц в возрасте старше 30 лет</a:t>
            </a:r>
          </a:p>
          <a:p>
            <a:r>
              <a:rPr lang="ru-RU" sz="1200" b="0" dirty="0">
                <a:latin typeface="Futura PT Bold" pitchFamily="34" charset="-52"/>
              </a:rPr>
              <a:t>В настоящее время Московская область благодаря комплексу мероприятий (в первую очередь лечение и профилактика) относится к территориям с контролируемым процессом.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D044D-E166-4012-A1B3-9D2E7A1856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6561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4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47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Момент консультирования при тестировании на ВИЧ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04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должно проводиться обученным специалистом  ( это не значит, что должен делать только инфекционист или специалист центра СПИД.</a:t>
            </a:r>
          </a:p>
          <a:p>
            <a:r>
              <a:rPr lang="ru-RU" sz="12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значит, что любой врач осуществляющий свою медицинскую деятельность обязан уметь проконсультировать пациента. В этом нет ничего </a:t>
            </a:r>
            <a:r>
              <a:rPr lang="ru-RU" sz="1200" dirty="0" err="1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сверхестественного</a:t>
            </a:r>
            <a:r>
              <a:rPr lang="ru-RU" sz="12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2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Параллельно сразу обращу Ваше внимание на экспресс-тестирование.</a:t>
            </a:r>
          </a:p>
          <a:p>
            <a:endParaRPr lang="ru-RU" sz="1200" dirty="0">
              <a:solidFill>
                <a:srgbClr val="323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То, что случается с пациентами с клиникой на продвинутых и очень запущенных стадиях ВИЧ-инфекции. отрицательный результат. Так произошло с 12летней девочкой в этом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79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Основные моменты консультирования. Почему так подробно, потому что надеюсь, что  Вы будете использовать полученную информацию в своей повседневной практике.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2519-B578-4C89-A484-21F7CA900F0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020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61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A2519-B578-4C89-A484-21F7CA900F0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44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68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Консультирование при обследовании на антитела к ВИЧ является не только обязательным, но и эффективным способом индивидуальной профилактической работы с людьми по вопросам ВИЧ-инфекции.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впервые задумываются об этом заболевании применительно к себе, осознают индивидуальную степень риска, получают необходимую информацию, т.е. делают первый шаг к изменению поведения. Квалифицированное консультирование также помогает людям овладеть ситуацией в случае получения ими положительного результата тестирования и тем самым вносит существенный вклад в профилактику поступков, продиктованных отчаянием.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A2519-B578-4C89-A484-21F7CA900F0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698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Журналы приема пациентов!!- контактный телефон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20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Ежегодно  в Московской области тестировалось порядка 24% населения области включая стариков и младенцев.</a:t>
            </a:r>
          </a:p>
          <a:p>
            <a:r>
              <a:rPr lang="ru-RU" dirty="0"/>
              <a:t>На каких этапах осуществляется тестирование в нашей области: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053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забывать про сомнительных</a:t>
            </a:r>
          </a:p>
          <a:p>
            <a:r>
              <a:rPr lang="ru-RU" dirty="0"/>
              <a:t>Все иногородние только через МОЦ</a:t>
            </a:r>
          </a:p>
          <a:p>
            <a:r>
              <a:rPr lang="ru-RU" dirty="0"/>
              <a:t>Д-учет –ИД, номер карты и внесение в ФР</a:t>
            </a:r>
          </a:p>
          <a:p>
            <a:endParaRPr lang="ru-RU" dirty="0"/>
          </a:p>
          <a:p>
            <a:r>
              <a:rPr lang="ru-RU" dirty="0"/>
              <a:t>Условия для ИД, НОМЕРА КАРТЫ, ФР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980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Партнеры беременных!!!!!!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212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Услуги по оказанию помощи при информировании партнеров помогают увеличить охват услугами тестирования на ВИЧ среди партнеров ВИЧ-положительных пациентов и</a:t>
            </a:r>
          </a:p>
          <a:p>
            <a:r>
              <a:rPr lang="ru-RU" dirty="0"/>
              <a:t>выявить значительное число ВИЧ-положительных людей. </a:t>
            </a:r>
          </a:p>
          <a:p>
            <a:r>
              <a:rPr lang="ru-RU" dirty="0"/>
              <a:t>Случаи нанесения социального вреда и иные неблагоприятные явления после информирования партнеров о ВИЧ с сопровождением или без сопровождения отмечаются редко.</a:t>
            </a:r>
          </a:p>
          <a:p>
            <a:r>
              <a:rPr lang="ru-RU" dirty="0"/>
              <a:t>Человек, впервые узнавший о своем ВИЧ-положительном статусе часто не готов раскрыть свой ВИЧ-статус или личность партнеров. </a:t>
            </a:r>
          </a:p>
          <a:p>
            <a:r>
              <a:rPr lang="ru-RU" dirty="0"/>
              <a:t>После начала лечения работники учреждения здравоохранения должны уточнить у клиента, раскрыл ли он свой статус всем партнерам, и если нет, то предложить ему услуги по информированию партнеров. </a:t>
            </a:r>
          </a:p>
          <a:p>
            <a:r>
              <a:rPr lang="ru-RU" dirty="0"/>
              <a:t>Процедуру уточнения надо проводить каждые полгода или год, во время повторных визитов пациента, так как со временем он может начать больше доверять медицинским работникам и будет готов раскрыть свой ВИЧ-статус или согласиться на услуги по информированию партнеров.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999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Коллеги наши контакты, мы всегда рады проконсультировать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466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46125"/>
            <a:ext cx="6553200" cy="3730625"/>
          </a:xfrm>
          <a:prstGeom prst="rect">
            <a:avLst/>
          </a:prstGeom>
        </p:spPr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85800" y="4724246"/>
            <a:ext cx="5486040" cy="447516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000" b="0" strike="noStrike" spc="-1" dirty="0">
                <a:latin typeface="Arial"/>
              </a:rPr>
              <a:t>ПО ИТОГАМ 9 МЕС ВЫПОЛНЕНО ТОЛЬКО 72% ОТ ПЛАНА ЗА 9 МЕС.</a:t>
            </a:r>
          </a:p>
        </p:txBody>
      </p:sp>
      <p:sp>
        <p:nvSpPr>
          <p:cNvPr id="134" name="TextShape 3"/>
          <p:cNvSpPr txBox="1"/>
          <p:nvPr/>
        </p:nvSpPr>
        <p:spPr>
          <a:xfrm>
            <a:off x="3884760" y="9446692"/>
            <a:ext cx="2971440" cy="497081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A5BC679-E038-4591-AAC5-F6EE0CB6800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Основные проблемы своевременного выявления ВИЧ-инфекции на территории Московской области</a:t>
            </a:r>
          </a:p>
          <a:p>
            <a:r>
              <a:rPr lang="ru-RU" dirty="0"/>
              <a:t>связаны с 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8FAED-5106-4020-8DA5-A6F702D5243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324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Основные проблемы, а точнее препятствия касающиеся тестирования населения касаются двух сторон:</a:t>
            </a:r>
          </a:p>
          <a:p>
            <a:r>
              <a:rPr lang="ru-RU" dirty="0"/>
              <a:t>Проблемы со стороны медицинского работника:</a:t>
            </a:r>
          </a:p>
          <a:p>
            <a:r>
              <a:rPr lang="ru-RU" dirty="0"/>
              <a:t>Проблемы со стороны пациента: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7873E-28D4-4D49-9E53-511FBE559E5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47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Проблема ВИЧ-инфекции стигматизировалась годами, а соответственно и тестирование на ВИЧ сегодня крайне стигматизировано.</a:t>
            </a:r>
          </a:p>
          <a:p>
            <a:r>
              <a:rPr lang="ru-RU" dirty="0"/>
              <a:t>Нам необходимо как можно в более короткий срок преодолеть эту стигму.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07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dirty="0">
                <a:solidFill>
                  <a:srgbClr val="C00000"/>
                </a:solidFill>
                <a:latin typeface="Arial Black" panose="020B0A04020102020204" pitchFamily="34" charset="0"/>
              </a:rPr>
              <a:t>Хочу обратить Ваше внимание  на приказ </a:t>
            </a:r>
            <a:r>
              <a:rPr lang="ru-RU" sz="1200" b="0" dirty="0" err="1">
                <a:solidFill>
                  <a:srgbClr val="C00000"/>
                </a:solidFill>
                <a:latin typeface="Arial Black" panose="020B0A04020102020204" pitchFamily="34" charset="0"/>
              </a:rPr>
              <a:t>Приказ</a:t>
            </a:r>
            <a:r>
              <a:rPr lang="ru-RU" sz="1200" b="0" dirty="0">
                <a:solidFill>
                  <a:srgbClr val="C00000"/>
                </a:solidFill>
                <a:latin typeface="Arial Black" panose="020B0A04020102020204" pitchFamily="34" charset="0"/>
              </a:rPr>
              <a:t> Минздрава России от 08.11.2012 N 689н</a:t>
            </a:r>
            <a:br>
              <a:rPr lang="ru-RU" sz="1200" b="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1200" b="0" dirty="0">
                <a:solidFill>
                  <a:srgbClr val="C00000"/>
                </a:solidFill>
                <a:latin typeface="Arial Black" panose="020B0A04020102020204" pitchFamily="34" charset="0"/>
              </a:rPr>
              <a:t>"Об утверждении порядка оказания медицинской помощи взрослому населению при заболевании, вызываемом вирусом иммунодефицита человека (ВИЧ-инфекции)«</a:t>
            </a:r>
          </a:p>
          <a:p>
            <a:r>
              <a:rPr lang="ru-RU" sz="1200" b="0" dirty="0">
                <a:solidFill>
                  <a:srgbClr val="C00000"/>
                </a:solidFill>
                <a:latin typeface="Arial Black" panose="020B0A04020102020204" pitchFamily="34" charset="0"/>
              </a:rPr>
              <a:t>В данном приказе четко оговорена роль первичного звена в своевременном выявлении пациентов с ВИЧ-инфекцией</a:t>
            </a:r>
            <a:br>
              <a:rPr lang="ru-RU" sz="1200" b="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1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500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00"/>
              </a:lnSpc>
              <a:spcAft>
                <a:spcPts val="5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Еще один приказ на который хочу обратить Ваше внимание:</a:t>
            </a:r>
          </a:p>
          <a:p>
            <a:pPr>
              <a:lnSpc>
                <a:spcPts val="1100"/>
              </a:lnSpc>
              <a:spcAft>
                <a:spcPts val="5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Приказ Минздрава России от 27.04.2021 N 404н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"Об утверждении Порядка проведения профилактического медицинского осмотра и диспансеризации определенных групп взрослого населения«</a:t>
            </a:r>
          </a:p>
          <a:p>
            <a:pPr>
              <a:lnSpc>
                <a:spcPts val="1100"/>
              </a:lnSpc>
              <a:spcAft>
                <a:spcPts val="5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100"/>
              </a:lnSpc>
              <a:spcAft>
                <a:spcPts val="5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Четко прописана роль медицинских специалистов при проведении профилактических осмотров и диспансеризации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F004-8972-4F6D-ADA3-19C1433E3AA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8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136C7D4F-B537-F24F-ACA7-A1DABA1EFC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420" y="-5805"/>
            <a:ext cx="9090212" cy="5170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9506" y="3291440"/>
            <a:ext cx="6777038" cy="603887"/>
          </a:xfrm>
        </p:spPr>
        <p:txBody>
          <a:bodyPr anchor="t" anchorCtr="0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506" y="3930972"/>
            <a:ext cx="6777038" cy="471978"/>
          </a:xfrm>
        </p:spPr>
        <p:txBody>
          <a:bodyPr anchor="t" anchorCtr="0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  <a:lvl2pPr marL="338831" indent="0" algn="ctr">
              <a:buNone/>
              <a:defRPr sz="1482"/>
            </a:lvl2pPr>
            <a:lvl3pPr marL="677662" indent="0" algn="ctr">
              <a:buNone/>
              <a:defRPr sz="1334"/>
            </a:lvl3pPr>
            <a:lvl4pPr marL="1016493" indent="0" algn="ctr">
              <a:buNone/>
              <a:defRPr sz="1186"/>
            </a:lvl4pPr>
            <a:lvl5pPr marL="1355324" indent="0" algn="ctr">
              <a:buNone/>
              <a:defRPr sz="1186"/>
            </a:lvl5pPr>
            <a:lvl6pPr marL="1694155" indent="0" algn="ctr">
              <a:buNone/>
              <a:defRPr sz="1186"/>
            </a:lvl6pPr>
            <a:lvl7pPr marL="2032986" indent="0" algn="ctr">
              <a:buNone/>
              <a:defRPr sz="1186"/>
            </a:lvl7pPr>
            <a:lvl8pPr marL="2371816" indent="0" algn="ctr">
              <a:buNone/>
              <a:defRPr sz="1186"/>
            </a:lvl8pPr>
            <a:lvl9pPr marL="2710647" indent="0" algn="ctr">
              <a:buNone/>
              <a:defRPr sz="118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42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558" y="892318"/>
            <a:ext cx="7076997" cy="99417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558" y="1886490"/>
            <a:ext cx="7076997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4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6864831" y="4472724"/>
            <a:ext cx="2176825" cy="670795"/>
            <a:chOff x="5575242" y="4472723"/>
            <a:chExt cx="2202830" cy="670795"/>
          </a:xfrm>
        </p:grpSpPr>
        <p:sp>
          <p:nvSpPr>
            <p:cNvPr id="63" name="Google Shape;63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79"/>
            </a:p>
          </p:txBody>
        </p:sp>
        <p:grpSp>
          <p:nvGrpSpPr>
            <p:cNvPr id="64" name="Google Shape;64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79"/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79"/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79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79"/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-4" y="41"/>
            <a:ext cx="6988936" cy="1327315"/>
            <a:chOff x="-4" y="40"/>
            <a:chExt cx="7072430" cy="1327315"/>
          </a:xfrm>
        </p:grpSpPr>
        <p:sp>
          <p:nvSpPr>
            <p:cNvPr id="71" name="Google Shape;71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79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72" name="Google Shape;72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79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79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79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79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04662" y="392575"/>
            <a:ext cx="5427559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04662" y="1327350"/>
            <a:ext cx="6060201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1763" lvl="0" indent="-376469">
              <a:spcBef>
                <a:spcPts val="593"/>
              </a:spcBef>
              <a:spcAft>
                <a:spcPts val="0"/>
              </a:spcAft>
              <a:buSzPts val="2400"/>
              <a:buChar char="▰"/>
              <a:defRPr/>
            </a:lvl1pPr>
            <a:lvl2pPr marL="903527" lvl="1" indent="-376469">
              <a:spcBef>
                <a:spcPts val="988"/>
              </a:spcBef>
              <a:spcAft>
                <a:spcPts val="0"/>
              </a:spcAft>
              <a:buSzPts val="2400"/>
              <a:buChar char="▻"/>
              <a:defRPr/>
            </a:lvl2pPr>
            <a:lvl3pPr marL="1355290" lvl="2" indent="-376469">
              <a:spcBef>
                <a:spcPts val="988"/>
              </a:spcBef>
              <a:spcAft>
                <a:spcPts val="0"/>
              </a:spcAft>
              <a:buSzPts val="2400"/>
              <a:buChar char="▻"/>
              <a:defRPr/>
            </a:lvl3pPr>
            <a:lvl4pPr marL="1807053" lvl="3" indent="-376469">
              <a:spcBef>
                <a:spcPts val="988"/>
              </a:spcBef>
              <a:spcAft>
                <a:spcPts val="0"/>
              </a:spcAft>
              <a:buSzPts val="2400"/>
              <a:buChar char="▻"/>
              <a:defRPr/>
            </a:lvl4pPr>
            <a:lvl5pPr marL="2258816" lvl="4" indent="-376469">
              <a:spcBef>
                <a:spcPts val="988"/>
              </a:spcBef>
              <a:spcAft>
                <a:spcPts val="0"/>
              </a:spcAft>
              <a:buSzPts val="2400"/>
              <a:buChar char="▻"/>
              <a:defRPr/>
            </a:lvl5pPr>
            <a:lvl6pPr marL="2710580" lvl="5" indent="-376469">
              <a:spcBef>
                <a:spcPts val="988"/>
              </a:spcBef>
              <a:spcAft>
                <a:spcPts val="0"/>
              </a:spcAft>
              <a:buSzPts val="2400"/>
              <a:buChar char="▻"/>
              <a:defRPr/>
            </a:lvl6pPr>
            <a:lvl7pPr marL="3162343" lvl="6" indent="-376469">
              <a:spcBef>
                <a:spcPts val="988"/>
              </a:spcBef>
              <a:spcAft>
                <a:spcPts val="0"/>
              </a:spcAft>
              <a:buSzPts val="2400"/>
              <a:buChar char="▻"/>
              <a:defRPr/>
            </a:lvl7pPr>
            <a:lvl8pPr marL="3614106" lvl="7" indent="-376469">
              <a:spcBef>
                <a:spcPts val="988"/>
              </a:spcBef>
              <a:spcAft>
                <a:spcPts val="0"/>
              </a:spcAft>
              <a:buSzPts val="2400"/>
              <a:buChar char="▻"/>
              <a:defRPr/>
            </a:lvl8pPr>
            <a:lvl9pPr marL="4065870" lvl="8" indent="-376469">
              <a:spcBef>
                <a:spcPts val="988"/>
              </a:spcBef>
              <a:spcAft>
                <a:spcPts val="988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528065" y="4636500"/>
            <a:ext cx="146984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786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7720" y="892440"/>
            <a:ext cx="7076520" cy="993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1800" b="0" strike="noStrike" spc="-1">
              <a:solidFill>
                <a:srgbClr val="323C38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837720" y="1886400"/>
            <a:ext cx="3453120" cy="276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200" b="0" strike="noStrike" spc="-1">
              <a:solidFill>
                <a:srgbClr val="323C38"/>
              </a:solidFill>
              <a:latin typeface="Futura PT Book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464000" y="1886400"/>
            <a:ext cx="3453120" cy="2763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200" b="0" strike="noStrike" spc="-1">
              <a:solidFill>
                <a:srgbClr val="323C38"/>
              </a:solidFill>
              <a:latin typeface="Futura PT Book"/>
            </a:endParaRPr>
          </a:p>
        </p:txBody>
      </p:sp>
    </p:spTree>
    <p:extLst>
      <p:ext uri="{BB962C8B-B14F-4D97-AF65-F5344CB8AC3E}">
        <p14:creationId xmlns:p14="http://schemas.microsoft.com/office/powerpoint/2010/main" val="1529749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1802" y="4767265"/>
            <a:ext cx="2108412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87317" y="4767265"/>
            <a:ext cx="2861416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475836" y="4767265"/>
            <a:ext cx="2108412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defRPr/>
            </a:pPr>
            <a:fld id="{16C1051A-3ADD-43B7-A1BD-A5BB78C0DCF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329825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08854C-CBDC-834B-887A-E2CE0B0B9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49"/>
            <a:ext cx="9036050" cy="5139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37256" y="2277152"/>
            <a:ext cx="3161538" cy="603887"/>
          </a:xfrm>
        </p:spPr>
        <p:txBody>
          <a:bodyPr anchor="t" anchorCtr="0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7256" y="2916684"/>
            <a:ext cx="3161538" cy="471978"/>
          </a:xfrm>
        </p:spPr>
        <p:txBody>
          <a:bodyPr anchor="t" anchorCtr="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338831" indent="0" algn="ctr">
              <a:buNone/>
              <a:defRPr sz="1482"/>
            </a:lvl2pPr>
            <a:lvl3pPr marL="677662" indent="0" algn="ctr">
              <a:buNone/>
              <a:defRPr sz="1334"/>
            </a:lvl3pPr>
            <a:lvl4pPr marL="1016493" indent="0" algn="ctr">
              <a:buNone/>
              <a:defRPr sz="1186"/>
            </a:lvl4pPr>
            <a:lvl5pPr marL="1355324" indent="0" algn="ctr">
              <a:buNone/>
              <a:defRPr sz="1186"/>
            </a:lvl5pPr>
            <a:lvl6pPr marL="1694155" indent="0" algn="ctr">
              <a:buNone/>
              <a:defRPr sz="1186"/>
            </a:lvl6pPr>
            <a:lvl7pPr marL="2032986" indent="0" algn="ctr">
              <a:buNone/>
              <a:defRPr sz="1186"/>
            </a:lvl7pPr>
            <a:lvl8pPr marL="2371816" indent="0" algn="ctr">
              <a:buNone/>
              <a:defRPr sz="1186"/>
            </a:lvl8pPr>
            <a:lvl9pPr marL="2710647" indent="0" algn="ctr">
              <a:buNone/>
              <a:defRPr sz="118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25C2C-7EA7-6342-BFB7-AF2515BB8D73}"/>
              </a:ext>
            </a:extLst>
          </p:cNvPr>
          <p:cNvSpPr/>
          <p:nvPr userDrawn="1"/>
        </p:nvSpPr>
        <p:spPr>
          <a:xfrm>
            <a:off x="307361" y="338097"/>
            <a:ext cx="1559859" cy="43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578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clock, meter, light&#10;&#10;Description automatically generated">
            <a:extLst>
              <a:ext uri="{FF2B5EF4-FFF2-40B4-BE49-F238E27FC236}">
                <a16:creationId xmlns:a16="http://schemas.microsoft.com/office/drawing/2014/main" id="{44425673-1E27-2D4F-836D-1BF732EEFC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49"/>
            <a:ext cx="9036050" cy="5139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37256" y="2530724"/>
            <a:ext cx="3161538" cy="603887"/>
          </a:xfrm>
        </p:spPr>
        <p:txBody>
          <a:bodyPr anchor="t" anchorCtr="0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7256" y="3170256"/>
            <a:ext cx="3161538" cy="471978"/>
          </a:xfrm>
        </p:spPr>
        <p:txBody>
          <a:bodyPr anchor="t" anchorCtr="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338831" indent="0" algn="ctr">
              <a:buNone/>
              <a:defRPr sz="1482"/>
            </a:lvl2pPr>
            <a:lvl3pPr marL="677662" indent="0" algn="ctr">
              <a:buNone/>
              <a:defRPr sz="1334"/>
            </a:lvl3pPr>
            <a:lvl4pPr marL="1016493" indent="0" algn="ctr">
              <a:buNone/>
              <a:defRPr sz="1186"/>
            </a:lvl4pPr>
            <a:lvl5pPr marL="1355324" indent="0" algn="ctr">
              <a:buNone/>
              <a:defRPr sz="1186"/>
            </a:lvl5pPr>
            <a:lvl6pPr marL="1694155" indent="0" algn="ctr">
              <a:buNone/>
              <a:defRPr sz="1186"/>
            </a:lvl6pPr>
            <a:lvl7pPr marL="2032986" indent="0" algn="ctr">
              <a:buNone/>
              <a:defRPr sz="1186"/>
            </a:lvl7pPr>
            <a:lvl8pPr marL="2371816" indent="0" algn="ctr">
              <a:buNone/>
              <a:defRPr sz="1186"/>
            </a:lvl8pPr>
            <a:lvl9pPr marL="2710647" indent="0" algn="ctr">
              <a:buNone/>
              <a:defRPr sz="118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25C2C-7EA7-6342-BFB7-AF2515BB8D73}"/>
              </a:ext>
            </a:extLst>
          </p:cNvPr>
          <p:cNvSpPr/>
          <p:nvPr userDrawn="1"/>
        </p:nvSpPr>
        <p:spPr>
          <a:xfrm>
            <a:off x="307361" y="338097"/>
            <a:ext cx="1559859" cy="43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385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37256" y="2530724"/>
            <a:ext cx="3161538" cy="603887"/>
          </a:xfrm>
        </p:spPr>
        <p:txBody>
          <a:bodyPr anchor="t" anchorCtr="0"/>
          <a:lstStyle>
            <a:lvl1pPr algn="ctr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7256" y="3170256"/>
            <a:ext cx="3161538" cy="471978"/>
          </a:xfrm>
        </p:spPr>
        <p:txBody>
          <a:bodyPr anchor="t" anchorCtr="0"/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  <a:lvl2pPr marL="338831" indent="0" algn="ctr">
              <a:buNone/>
              <a:defRPr sz="1482"/>
            </a:lvl2pPr>
            <a:lvl3pPr marL="677662" indent="0" algn="ctr">
              <a:buNone/>
              <a:defRPr sz="1334"/>
            </a:lvl3pPr>
            <a:lvl4pPr marL="1016493" indent="0" algn="ctr">
              <a:buNone/>
              <a:defRPr sz="1186"/>
            </a:lvl4pPr>
            <a:lvl5pPr marL="1355324" indent="0" algn="ctr">
              <a:buNone/>
              <a:defRPr sz="1186"/>
            </a:lvl5pPr>
            <a:lvl6pPr marL="1694155" indent="0" algn="ctr">
              <a:buNone/>
              <a:defRPr sz="1186"/>
            </a:lvl6pPr>
            <a:lvl7pPr marL="2032986" indent="0" algn="ctr">
              <a:buNone/>
              <a:defRPr sz="1186"/>
            </a:lvl7pPr>
            <a:lvl8pPr marL="2371816" indent="0" algn="ctr">
              <a:buNone/>
              <a:defRPr sz="1186"/>
            </a:lvl8pPr>
            <a:lvl9pPr marL="2710647" indent="0" algn="ctr">
              <a:buNone/>
              <a:defRPr sz="118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625C2C-7EA7-6342-BFB7-AF2515BB8D73}"/>
              </a:ext>
            </a:extLst>
          </p:cNvPr>
          <p:cNvSpPr/>
          <p:nvPr userDrawn="1"/>
        </p:nvSpPr>
        <p:spPr>
          <a:xfrm>
            <a:off x="307361" y="338097"/>
            <a:ext cx="1559859" cy="43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 descr="A picture containing object, clock, meter&#10;&#10;Description automatically generated">
            <a:extLst>
              <a:ext uri="{FF2B5EF4-FFF2-40B4-BE49-F238E27FC236}">
                <a16:creationId xmlns:a16="http://schemas.microsoft.com/office/drawing/2014/main" id="{1132B2C6-F8D7-E143-8125-9F19057883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49"/>
            <a:ext cx="9036050" cy="51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E65768C4-9EAB-7F46-A605-4769203C9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6733" y="-67207"/>
            <a:ext cx="9212783" cy="5240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5341" y="1076604"/>
            <a:ext cx="2405104" cy="994172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7549" y="2497311"/>
            <a:ext cx="2312895" cy="21354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5D670B-AF8C-DB46-AF39-34EAD71BF69B}"/>
              </a:ext>
            </a:extLst>
          </p:cNvPr>
          <p:cNvSpPr/>
          <p:nvPr userDrawn="1"/>
        </p:nvSpPr>
        <p:spPr>
          <a:xfrm>
            <a:off x="307361" y="338097"/>
            <a:ext cx="1559859" cy="43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888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90EEC40-659F-6046-9ED1-3B2293EA4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949"/>
            <a:ext cx="9036050" cy="5139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307" y="1407444"/>
            <a:ext cx="5061979" cy="1373077"/>
          </a:xfrm>
        </p:spPr>
        <p:txBody>
          <a:bodyPr anchor="t" anchorCtr="0"/>
          <a:lstStyle>
            <a:lvl1pPr>
              <a:defRPr sz="4447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307" y="3060876"/>
            <a:ext cx="5061979" cy="1125140"/>
          </a:xfrm>
        </p:spPr>
        <p:txBody>
          <a:bodyPr/>
          <a:lstStyle>
            <a:lvl1pPr marL="0" indent="0">
              <a:buNone/>
              <a:defRPr sz="1779">
                <a:solidFill>
                  <a:schemeClr val="tx1"/>
                </a:solidFill>
              </a:defRPr>
            </a:lvl1pPr>
            <a:lvl2pPr marL="338831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2pPr>
            <a:lvl3pPr marL="677662" indent="0">
              <a:buNone/>
              <a:defRPr sz="1334">
                <a:solidFill>
                  <a:schemeClr val="tx1">
                    <a:tint val="75000"/>
                  </a:schemeClr>
                </a:solidFill>
              </a:defRPr>
            </a:lvl3pPr>
            <a:lvl4pPr marL="1016493" indent="0">
              <a:buNone/>
              <a:defRPr sz="1186">
                <a:solidFill>
                  <a:schemeClr val="tx1">
                    <a:tint val="75000"/>
                  </a:schemeClr>
                </a:solidFill>
              </a:defRPr>
            </a:lvl4pPr>
            <a:lvl5pPr marL="1355324" indent="0">
              <a:buNone/>
              <a:defRPr sz="1186">
                <a:solidFill>
                  <a:schemeClr val="tx1">
                    <a:tint val="75000"/>
                  </a:schemeClr>
                </a:solidFill>
              </a:defRPr>
            </a:lvl5pPr>
            <a:lvl6pPr marL="1694155" indent="0">
              <a:buNone/>
              <a:defRPr sz="1186">
                <a:solidFill>
                  <a:schemeClr val="tx1">
                    <a:tint val="75000"/>
                  </a:schemeClr>
                </a:solidFill>
              </a:defRPr>
            </a:lvl6pPr>
            <a:lvl7pPr marL="2032986" indent="0">
              <a:buNone/>
              <a:defRPr sz="1186">
                <a:solidFill>
                  <a:schemeClr val="tx1">
                    <a:tint val="75000"/>
                  </a:schemeClr>
                </a:solidFill>
              </a:defRPr>
            </a:lvl7pPr>
            <a:lvl8pPr marL="2371816" indent="0">
              <a:buNone/>
              <a:defRPr sz="1186">
                <a:solidFill>
                  <a:schemeClr val="tx1">
                    <a:tint val="75000"/>
                  </a:schemeClr>
                </a:solidFill>
              </a:defRPr>
            </a:lvl8pPr>
            <a:lvl9pPr marL="2710647" indent="0">
              <a:buNone/>
              <a:defRPr sz="11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B24FC1-A884-4D4D-8CB6-1C53407F9CBC}"/>
              </a:ext>
            </a:extLst>
          </p:cNvPr>
          <p:cNvSpPr/>
          <p:nvPr userDrawn="1"/>
        </p:nvSpPr>
        <p:spPr>
          <a:xfrm>
            <a:off x="0" y="5079146"/>
            <a:ext cx="9036050" cy="643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024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3882" y="2205317"/>
            <a:ext cx="3373293" cy="24274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153" y="2205317"/>
            <a:ext cx="3373293" cy="242740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6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9472255-38B2-5342-AC97-8DA7696D4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174"/>
          <a:stretch/>
        </p:blipFill>
        <p:spPr>
          <a:xfrm>
            <a:off x="0" y="884634"/>
            <a:ext cx="9036050" cy="4256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500" y="2452177"/>
            <a:ext cx="1352392" cy="91343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9269" y="1631371"/>
            <a:ext cx="3895619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35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558" y="892318"/>
            <a:ext cx="7076997" cy="99417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558" y="1886490"/>
            <a:ext cx="7076997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FCC02F-F866-A340-B7A7-FAF889C9734E}"/>
              </a:ext>
            </a:extLst>
          </p:cNvPr>
          <p:cNvSpPr/>
          <p:nvPr userDrawn="1"/>
        </p:nvSpPr>
        <p:spPr>
          <a:xfrm>
            <a:off x="307361" y="338097"/>
            <a:ext cx="1559859" cy="43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8CBCFE6-50C4-A149-9BE1-9599D4BD8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036050" cy="51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3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9878" y="1076604"/>
            <a:ext cx="7330568" cy="9941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877" y="2205317"/>
            <a:ext cx="7330568" cy="242740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1F6B392-0FCE-CA45-A5CB-9E41DF12B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r="78145"/>
          <a:stretch/>
        </p:blipFill>
        <p:spPr>
          <a:xfrm>
            <a:off x="3465" y="0"/>
            <a:ext cx="1974797" cy="51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1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4" r:id="rId2"/>
    <p:sldLayoutId id="2147483696" r:id="rId3"/>
    <p:sldLayoutId id="2147483697" r:id="rId4"/>
    <p:sldLayoutId id="2147483686" r:id="rId5"/>
    <p:sldLayoutId id="2147483687" r:id="rId6"/>
    <p:sldLayoutId id="2147483688" r:id="rId7"/>
    <p:sldLayoutId id="2147483689" r:id="rId8"/>
    <p:sldLayoutId id="2147483695" r:id="rId9"/>
    <p:sldLayoutId id="2147483698" r:id="rId10"/>
    <p:sldLayoutId id="2147483700" r:id="rId11"/>
    <p:sldLayoutId id="2147483701" r:id="rId12"/>
    <p:sldLayoutId id="2147483702" r:id="rId13"/>
  </p:sldLayoutIdLst>
  <p:txStyles>
    <p:titleStyle>
      <a:lvl1pPr algn="l" defTabSz="677662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Futura PT Bold" panose="020B0502020204020303" pitchFamily="34" charset="77"/>
          <a:ea typeface="+mj-ea"/>
          <a:cs typeface="FUTURA MEDIUM" panose="020B0602020204020303" pitchFamily="34" charset="-79"/>
        </a:defRPr>
      </a:lvl1pPr>
    </p:titleStyle>
    <p:bodyStyle>
      <a:lvl1pPr marL="169415" indent="-169415" algn="l" defTabSz="677662" rtl="0" eaLnBrk="1" latinLnBrk="0" hangingPunct="1">
        <a:lnSpc>
          <a:spcPct val="90000"/>
        </a:lnSpc>
        <a:spcBef>
          <a:spcPts val="74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utura PT Book" panose="020B0502020204020303" pitchFamily="34" charset="77"/>
          <a:ea typeface="+mn-ea"/>
          <a:cs typeface="FUTURA MEDIUM" panose="020B0602020204020303" pitchFamily="34" charset="-79"/>
        </a:defRPr>
      </a:lvl1pPr>
      <a:lvl2pPr marL="508246" indent="-169415" algn="l" defTabSz="677662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utura PT Book" panose="020B0502020204020303" pitchFamily="34" charset="77"/>
          <a:ea typeface="+mn-ea"/>
          <a:cs typeface="FUTURA MEDIUM" panose="020B0602020204020303" pitchFamily="34" charset="-79"/>
        </a:defRPr>
      </a:lvl2pPr>
      <a:lvl3pPr marL="847077" indent="-169415" algn="l" defTabSz="677662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utura PT Book" panose="020B0502020204020303" pitchFamily="34" charset="77"/>
          <a:ea typeface="+mn-ea"/>
          <a:cs typeface="FUTURA MEDIUM" panose="020B0602020204020303" pitchFamily="34" charset="-79"/>
        </a:defRPr>
      </a:lvl3pPr>
      <a:lvl4pPr marL="1185908" indent="-169415" algn="l" defTabSz="677662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utura PT Book" panose="020B0502020204020303" pitchFamily="34" charset="77"/>
          <a:ea typeface="+mn-ea"/>
          <a:cs typeface="FUTURA MEDIUM" panose="020B0602020204020303" pitchFamily="34" charset="-79"/>
        </a:defRPr>
      </a:lvl4pPr>
      <a:lvl5pPr marL="1524739" indent="-169415" algn="l" defTabSz="677662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Futura PT Book" panose="020B0502020204020303" pitchFamily="34" charset="77"/>
          <a:ea typeface="+mn-ea"/>
          <a:cs typeface="FUTURA MEDIUM" panose="020B0602020204020303" pitchFamily="34" charset="-79"/>
        </a:defRPr>
      </a:lvl5pPr>
      <a:lvl6pPr marL="1863570" indent="-169415" algn="l" defTabSz="677662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6pPr>
      <a:lvl7pPr marL="2202401" indent="-169415" algn="l" defTabSz="677662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7pPr>
      <a:lvl8pPr marL="2541232" indent="-169415" algn="l" defTabSz="677662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8pPr>
      <a:lvl9pPr marL="2880063" indent="-169415" algn="l" defTabSz="677662" rtl="0" eaLnBrk="1" latinLnBrk="0" hangingPunct="1">
        <a:lnSpc>
          <a:spcPct val="90000"/>
        </a:lnSpc>
        <a:spcBef>
          <a:spcPts val="371"/>
        </a:spcBef>
        <a:buFont typeface="Arial" panose="020B0604020202020204" pitchFamily="34" charset="0"/>
        <a:buChar char="•"/>
        <a:defRPr sz="13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1pPr>
      <a:lvl2pPr marL="338831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2pPr>
      <a:lvl3pPr marL="677662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3pPr>
      <a:lvl4pPr marL="1016493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4pPr>
      <a:lvl5pPr marL="1355324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5pPr>
      <a:lvl6pPr marL="1694155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6pPr>
      <a:lvl7pPr marL="2032986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7pPr>
      <a:lvl8pPr marL="2371816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8pPr>
      <a:lvl9pPr marL="2710647" algn="l" defTabSz="677662" rtl="0" eaLnBrk="1" latinLnBrk="0" hangingPunct="1">
        <a:defRPr sz="13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0.xml"/><Relationship Id="rId9" Type="http://schemas.microsoft.com/office/2007/relationships/diagramDrawing" Target="../diagrams/drawin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slideLayout" Target="../slideLayouts/slideLayout7.xml"/><Relationship Id="rId7" Type="http://schemas.openxmlformats.org/officeDocument/2006/relationships/chart" Target="../charts/char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9.xml"/><Relationship Id="rId9" Type="http://schemas.microsoft.com/office/2007/relationships/diagramDrawing" Target="../diagrams/drawing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audio" Target="../media/media3.m4a"/><Relationship Id="rId16" Type="http://schemas.openxmlformats.org/officeDocument/2006/relationships/image" Target="../media/image10.png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chart" Target="../charts/chart5.xml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0.xml"/><Relationship Id="rId9" Type="http://schemas.microsoft.com/office/2007/relationships/diagramDrawing" Target="../diagrams/drawing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audio" Target="../media/media31.m4a"/><Relationship Id="rId16" Type="http://schemas.openxmlformats.org/officeDocument/2006/relationships/image" Target="../media/image24.svg"/><Relationship Id="rId1" Type="http://schemas.microsoft.com/office/2007/relationships/media" Target="../media/media31.m4a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hyperlink" Target="mailto:mz_centrspid@mosreg.ru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chart" Target="../charts/chart6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3" Type="http://schemas.openxmlformats.org/officeDocument/2006/relationships/slideLayout" Target="../slideLayouts/slideLayout10.xml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image" Target="../media/image10.png"/><Relationship Id="rId10" Type="http://schemas.openxmlformats.org/officeDocument/2006/relationships/diagramData" Target="../diagrams/data5.xml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10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10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13" Type="http://schemas.openxmlformats.org/officeDocument/2006/relationships/diagramColors" Target="../diagrams/colors9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8.xml"/><Relationship Id="rId12" Type="http://schemas.openxmlformats.org/officeDocument/2006/relationships/diagramQuickStyle" Target="../diagrams/quickStyle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8.xml"/><Relationship Id="rId11" Type="http://schemas.openxmlformats.org/officeDocument/2006/relationships/diagramLayout" Target="../diagrams/layout9.xml"/><Relationship Id="rId5" Type="http://schemas.openxmlformats.org/officeDocument/2006/relationships/diagramData" Target="../diagrams/data8.xml"/><Relationship Id="rId15" Type="http://schemas.openxmlformats.org/officeDocument/2006/relationships/image" Target="../media/image10.png"/><Relationship Id="rId10" Type="http://schemas.openxmlformats.org/officeDocument/2006/relationships/diagramData" Target="../diagrams/data9.xml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8.xml"/><Relationship Id="rId14" Type="http://schemas.microsoft.com/office/2007/relationships/diagramDrawing" Target="../diagrams/drawin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5958F3-0409-BD4D-8C30-ADCAE52A4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472" y="2409207"/>
            <a:ext cx="6311106" cy="154843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dirty="0"/>
              <a:t>ИНФОРМАЦИЯ </a:t>
            </a:r>
            <a:br>
              <a:rPr lang="ru-RU" sz="2000" dirty="0"/>
            </a:br>
            <a:r>
              <a:rPr lang="ru-RU" sz="2000" dirty="0"/>
              <a:t>ДЛЯ ВРАЧЕЙ РАЗЛИЧНЫХ СПЕЦИАЛЬНОСТЕЙ </a:t>
            </a:r>
            <a:br>
              <a:rPr lang="ru-RU" sz="2000" dirty="0"/>
            </a:br>
            <a:r>
              <a:rPr lang="ru-RU" sz="2000" dirty="0"/>
              <a:t>О ТЕСТИРОВАНИИ НАСЕЛЕНИЯ НА АНТИТЕЛА К ВИЧ</a:t>
            </a:r>
            <a:br>
              <a:rPr lang="ru-RU" sz="2000" dirty="0"/>
            </a:br>
            <a:endParaRPr lang="x-none" sz="2000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11369FA-9A44-4B33-BB08-D56D9FC4C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9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2"/>
    </mc:Choice>
    <mc:Fallback>
      <p:transition spd="slow" advTm="13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25" y="446893"/>
            <a:ext cx="4935129" cy="365429"/>
          </a:xfrm>
        </p:spPr>
        <p:txBody>
          <a:bodyPr>
            <a:normAutofit/>
          </a:bodyPr>
          <a:lstStyle/>
          <a:p>
            <a:r>
              <a:rPr lang="ru-RU" sz="1800" dirty="0"/>
              <a:t>ДОСТУПНОСТЬ ТЕСТИРОВАНИЯ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47061652"/>
              </p:ext>
            </p:extLst>
          </p:nvPr>
        </p:nvGraphicFramePr>
        <p:xfrm>
          <a:off x="5417122" y="843619"/>
          <a:ext cx="3373437" cy="3487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5" name="Group 5">
            <a:extLst>
              <a:ext uri="{FF2B5EF4-FFF2-40B4-BE49-F238E27FC236}">
                <a16:creationId xmlns:a16="http://schemas.microsoft.com/office/drawing/2014/main" id="{D115AD3D-EE82-4B2F-8834-0557D376DEDE}"/>
              </a:ext>
            </a:extLst>
          </p:cNvPr>
          <p:cNvGrpSpPr>
            <a:grpSpLocks/>
          </p:cNvGrpSpPr>
          <p:nvPr/>
        </p:nvGrpSpPr>
        <p:grpSpPr bwMode="auto">
          <a:xfrm>
            <a:off x="249238" y="1313539"/>
            <a:ext cx="5022850" cy="2037079"/>
            <a:chOff x="1020" y="3203"/>
            <a:chExt cx="4627" cy="590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876AD326-FB26-4022-83D3-ED53BC6F5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" y="3249"/>
              <a:ext cx="1270" cy="499"/>
            </a:xfrm>
            <a:prstGeom prst="rightArrowCallout">
              <a:avLst>
                <a:gd name="adj1" fmla="val 36426"/>
                <a:gd name="adj2" fmla="val 50000"/>
                <a:gd name="adj3" fmla="val 18440"/>
                <a:gd name="adj4" fmla="val 90551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lnSpc>
                  <a:spcPct val="80000"/>
                </a:lnSpc>
              </a:pPr>
              <a:r>
                <a:rPr lang="ru-RU" altLang="ru-RU" sz="1200" b="1">
                  <a:latin typeface="Arial Narrow" pitchFamily="34" charset="0"/>
                </a:rPr>
                <a:t>тестирование 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ru-RU" altLang="ru-RU" sz="1200" b="1">
                  <a:latin typeface="Arial Narrow" pitchFamily="34" charset="0"/>
                </a:rPr>
                <a:t>на ВИЧ</a:t>
              </a:r>
            </a:p>
          </p:txBody>
        </p:sp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0B87B619-7DEF-4239-BE91-D5389DA73C1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36" y="3521"/>
              <a:ext cx="1633" cy="2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lnSpc>
                  <a:spcPct val="80000"/>
                </a:lnSpc>
              </a:pPr>
              <a:r>
                <a:rPr lang="ru-RU" altLang="ru-RU" sz="1200" b="1" dirty="0">
                  <a:latin typeface="Arial Narrow" pitchFamily="34" charset="0"/>
                </a:rPr>
                <a:t>добровольное включение</a:t>
              </a:r>
              <a:endParaRPr lang="ru-RU" altLang="ru-RU" sz="1200" b="1" i="1" dirty="0">
                <a:latin typeface="Arial Narrow" pitchFamily="34" charset="0"/>
              </a:endParaRPr>
            </a:p>
          </p:txBody>
        </p:sp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8997B4BF-A547-4278-B8D0-D1AE6F8DA15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36" y="3203"/>
              <a:ext cx="1633" cy="2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lnSpc>
                  <a:spcPct val="80000"/>
                </a:lnSpc>
              </a:pPr>
              <a:r>
                <a:rPr lang="ru-RU" altLang="ru-RU" sz="1200" b="1" dirty="0">
                  <a:latin typeface="Arial Narrow" pitchFamily="34" charset="0"/>
                </a:rPr>
                <a:t>добровольное исключение</a:t>
              </a:r>
              <a:endParaRPr lang="ru-RU" altLang="ru-RU" sz="1200" b="1" i="1" dirty="0">
                <a:latin typeface="Arial Narrow" pitchFamily="34" charset="0"/>
              </a:endParaRPr>
            </a:p>
          </p:txBody>
        </p:sp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49990825-7821-40B8-807A-5EE528429AF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014" y="3521"/>
              <a:ext cx="1633" cy="2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lnSpc>
                  <a:spcPct val="80000"/>
                </a:lnSpc>
              </a:pPr>
              <a:r>
                <a:rPr lang="ru-RU" altLang="ru-RU" sz="1200" b="1" i="1">
                  <a:latin typeface="Arial Narrow" pitchFamily="34" charset="0"/>
                </a:rPr>
                <a:t>по желанию (запросу) 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ru-RU" altLang="ru-RU" sz="1200" b="1" i="1">
                  <a:latin typeface="Arial Narrow" pitchFamily="34" charset="0"/>
                </a:rPr>
                <a:t>самого пациента</a:t>
              </a: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E75F00D6-B821-4266-A670-A301F3C581C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014" y="3203"/>
              <a:ext cx="1633" cy="2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eaLnBrk="0" hangingPunct="0">
                <a:lnSpc>
                  <a:spcPct val="80000"/>
                </a:lnSpc>
              </a:pPr>
              <a:r>
                <a:rPr lang="ru-RU" altLang="ru-RU" sz="1200" b="1" i="1" dirty="0">
                  <a:latin typeface="Arial Narrow" pitchFamily="34" charset="0"/>
                </a:rPr>
                <a:t>предложение от врача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ru-RU" altLang="ru-RU" sz="1200" b="1" i="1" dirty="0">
                  <a:latin typeface="Arial Narrow" pitchFamily="34" charset="0"/>
                </a:rPr>
                <a:t>с возможностью отказаться</a:t>
              </a:r>
            </a:p>
          </p:txBody>
        </p:sp>
      </p:grp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F23BA28F-47CD-4FE2-A252-5E4FC4E6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6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23"/>
    </mc:Choice>
    <mc:Fallback>
      <p:transition spd="slow" advTm="7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730EE-8BCF-4454-BE09-E7A8474E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540" y="358656"/>
            <a:ext cx="7330568" cy="362863"/>
          </a:xfrm>
        </p:spPr>
        <p:txBody>
          <a:bodyPr/>
          <a:lstStyle/>
          <a:p>
            <a:r>
              <a:rPr lang="ru-RU" sz="2000" dirty="0"/>
              <a:t>Оформление направления при обследовании на ВИЧ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9E7101-C379-45F5-AC38-1F9B434FA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905" y="950417"/>
            <a:ext cx="5222081" cy="3091179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Обязательные требования:</a:t>
            </a:r>
          </a:p>
          <a:p>
            <a:r>
              <a:rPr lang="ru-RU" sz="1600" b="1" dirty="0"/>
              <a:t>Оформляется строго с учетом паспортных данных.</a:t>
            </a:r>
          </a:p>
          <a:p>
            <a:r>
              <a:rPr lang="ru-RU" sz="1600" b="1" dirty="0"/>
              <a:t>ФИО</a:t>
            </a:r>
          </a:p>
          <a:p>
            <a:r>
              <a:rPr lang="ru-RU" sz="1600" b="1" dirty="0"/>
              <a:t>Дата рождения</a:t>
            </a:r>
          </a:p>
          <a:p>
            <a:r>
              <a:rPr lang="ru-RU" sz="1600" b="1" dirty="0"/>
              <a:t>Адрес постоянной регистрации </a:t>
            </a:r>
          </a:p>
          <a:p>
            <a:pPr marL="0" indent="0">
              <a:buNone/>
            </a:pPr>
            <a:r>
              <a:rPr lang="ru-RU" sz="1600" b="1" dirty="0"/>
              <a:t>(по паспорту)</a:t>
            </a:r>
          </a:p>
          <a:p>
            <a:r>
              <a:rPr lang="ru-RU" sz="1600" b="1" dirty="0"/>
              <a:t>Адрес временной регистрации </a:t>
            </a:r>
          </a:p>
          <a:p>
            <a:pPr marL="0" indent="0">
              <a:buNone/>
            </a:pPr>
            <a:r>
              <a:rPr lang="ru-RU" sz="1600" b="1" dirty="0"/>
              <a:t>(при ее наличии)</a:t>
            </a:r>
          </a:p>
          <a:p>
            <a:r>
              <a:rPr lang="ru-RU" sz="1600" b="1" dirty="0"/>
              <a:t>Адрес проживания</a:t>
            </a:r>
          </a:p>
          <a:p>
            <a:r>
              <a:rPr lang="ru-RU" sz="1600" b="1" u="sng" dirty="0"/>
              <a:t>Контактный телефон пациента</a:t>
            </a:r>
          </a:p>
          <a:p>
            <a:endParaRPr lang="ru-RU" sz="1600" dirty="0"/>
          </a:p>
          <a:p>
            <a:endParaRPr lang="ru-RU" sz="2000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70BD79-F39E-4FF1-9692-A1C9BE021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9281" y="1016179"/>
            <a:ext cx="3059810" cy="2438120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 учреждения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№_________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исследование крови на АТ к ВИЧ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лабораторию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Подразделение_________________________________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Фамилия_______________________________________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Имя_______________ Отчество____________________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Дата </a:t>
            </a:r>
            <a:r>
              <a:rPr lang="ru-RU" sz="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рождения___________Код</a:t>
            </a: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обследования______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постоянной регистрации____________________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</a:t>
            </a:r>
            <a:endParaRPr lang="ru-RU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временной регистрации (при наличии)_______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</a:t>
            </a:r>
            <a:endParaRPr lang="ru-RU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Контактный телефон пациента____________________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Дата взятия крови_______________________________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Врач___________________________________________</a:t>
            </a:r>
            <a:endParaRPr lang="ru-RU" sz="800" b="1" dirty="0"/>
          </a:p>
        </p:txBody>
      </p:sp>
      <p:pic>
        <p:nvPicPr>
          <p:cNvPr id="7" name="Рисунок 6" descr="Предупреждение">
            <a:extLst>
              <a:ext uri="{FF2B5EF4-FFF2-40B4-BE49-F238E27FC236}">
                <a16:creationId xmlns:a16="http://schemas.microsoft.com/office/drawing/2014/main" id="{C1074E33-701A-446F-B338-15AF8F372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6525" y="3449257"/>
            <a:ext cx="1457325" cy="145732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2ACC76E-2645-4459-869D-C0B46978F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4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79"/>
    </mc:Choice>
    <mc:Fallback>
      <p:transition spd="slow" advTm="68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EE126D6A-1F74-46BD-AFD9-191FA2969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583744"/>
              </p:ext>
            </p:extLst>
          </p:nvPr>
        </p:nvGraphicFramePr>
        <p:xfrm>
          <a:off x="232757" y="176415"/>
          <a:ext cx="8378361" cy="4308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03203">
                  <a:extLst>
                    <a:ext uri="{9D8B030D-6E8A-4147-A177-3AD203B41FA5}">
                      <a16:colId xmlns:a16="http://schemas.microsoft.com/office/drawing/2014/main" val="540553355"/>
                    </a:ext>
                  </a:extLst>
                </a:gridCol>
                <a:gridCol w="675158">
                  <a:extLst>
                    <a:ext uri="{9D8B030D-6E8A-4147-A177-3AD203B41FA5}">
                      <a16:colId xmlns:a16="http://schemas.microsoft.com/office/drawing/2014/main" val="33557785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Контингент обследованных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u="none" strike="noStrike" dirty="0">
                          <a:effectLst/>
                        </a:rPr>
                        <a:t>Код контингентов</a:t>
                      </a:r>
                      <a:endParaRPr lang="ru-RU" sz="8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675391"/>
                  </a:ext>
                </a:extLst>
              </a:tr>
              <a:tr h="1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Доноры (крови, биологических жидкостей, органов и тканей)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108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034287"/>
                  </a:ext>
                </a:extLst>
              </a:tr>
              <a:tr h="190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Медицинский и иной персонал, работающий с больными ВИЧ-инфекцией или инфицированным материалом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115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345389"/>
                  </a:ext>
                </a:extLst>
              </a:tr>
              <a:tr h="2378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Лица при призыве на военную службу, поступающие на военную службу (приравненную службу) по контракту, поступающие в военно-учебные заведения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111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028897"/>
                  </a:ext>
                </a:extLst>
              </a:tr>
              <a:tr h="164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Обследованные добровольно по инициативе пациента (при отсутствии других причин обследования)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101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855669"/>
                  </a:ext>
                </a:extLst>
              </a:tr>
              <a:tr h="1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Лица, употребляющие психоактивные вещества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102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309556"/>
                  </a:ext>
                </a:extLst>
              </a:tr>
              <a:tr h="549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</a:rPr>
                        <a:t>Мужчины, имеющие секс с мужчинами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103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7698338"/>
                  </a:ext>
                </a:extLst>
              </a:tr>
              <a:tr h="164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Лица с подозрением или подтвержденным диагнозом инфекций, передаваемых половым путем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104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165717"/>
                  </a:ext>
                </a:extLst>
              </a:tr>
              <a:tr h="1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Лица, занимающиеся оказанием коммерческих сексуальных услуг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105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629960"/>
                  </a:ext>
                </a:extLst>
              </a:tr>
              <a:tr h="549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Беременные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109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1616962"/>
                  </a:ext>
                </a:extLst>
              </a:tr>
              <a:tr h="1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Мужья, половые партнеры женщин, поставленных на учет по беременности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110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394825"/>
                  </a:ext>
                </a:extLst>
              </a:tr>
              <a:tr h="1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Лица, находящиеся в местах лишения свободы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112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991845"/>
                  </a:ext>
                </a:extLst>
              </a:tr>
              <a:tr h="164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Больные с клиническими проявлениями ВИЧ-инфекции, СПИД-индикаторных заболеваний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114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86216"/>
                  </a:ext>
                </a:extLst>
              </a:tr>
              <a:tr h="219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Обследованные на ВИЧ при обращении за медицинской помощью (в соответствии со стандартами оказания медицинской помощи), кроме больных гепатитами B, C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116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799113"/>
                  </a:ext>
                </a:extLst>
              </a:tr>
              <a:tr h="1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Лица с подозрением или подтвержденным диагнозом гепатита B или гепатита C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117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0500303"/>
                  </a:ext>
                </a:extLst>
              </a:tr>
              <a:tr h="65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Прочие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118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612951"/>
                  </a:ext>
                </a:extLst>
              </a:tr>
              <a:tr h="219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Контактные лица, выявленные при проведении эпидемиологического расследования (кроме детей, рожденных ВИЧ-инфицированными матерями)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121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423868"/>
                  </a:ext>
                </a:extLst>
              </a:tr>
              <a:tr h="1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>
                          <a:effectLst/>
                        </a:rPr>
                        <a:t>Дети, рожденные ВИЧ-инфицированными матерями</a:t>
                      </a:r>
                      <a:endParaRPr lang="ru-RU" sz="12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124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974231"/>
                  </a:ext>
                </a:extLst>
              </a:tr>
              <a:tr h="1903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Участники аварийной ситуации с попаданием крови и биологических жидкостей под кожу, на кожу и слизистые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125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695663"/>
                  </a:ext>
                </a:extLst>
              </a:tr>
              <a:tr h="109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Иностранные граждане и лица без гражданства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accent2"/>
                          </a:solidFill>
                          <a:effectLst/>
                        </a:rPr>
                        <a:t>200</a:t>
                      </a:r>
                      <a:endParaRPr lang="ru-RU" sz="1200" b="1" i="0" u="none" strike="noStrike" dirty="0"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473" marR="1473" marT="147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1806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B4BA0CD-B47F-4C84-9631-8BCAA95B75AD}"/>
              </a:ext>
            </a:extLst>
          </p:cNvPr>
          <p:cNvSpPr txBox="1"/>
          <p:nvPr/>
        </p:nvSpPr>
        <p:spPr>
          <a:xfrm>
            <a:off x="191251" y="4497169"/>
            <a:ext cx="86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2"/>
                </a:solidFill>
              </a:rPr>
              <a:t>Если обследуемый принадлежит одновременно к нескольким контингентам, то при оформлении направления используется наименьший код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F1935A4-3E11-451A-A2A1-4F1EC4F68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26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28"/>
    </mc:Choice>
    <mc:Fallback>
      <p:transition spd="slow" advTm="3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82" x="7364413" y="88900"/>
          <p14:tracePt t="24990" x="7480300" y="123825"/>
          <p14:tracePt t="24998" x="7562850" y="150813"/>
          <p14:tracePt t="25006" x="7597775" y="171450"/>
          <p14:tracePt t="25014" x="7604125" y="177800"/>
          <p14:tracePt t="25022" x="7610475" y="184150"/>
          <p14:tracePt t="25038" x="7610475" y="192088"/>
          <p14:tracePt t="25046" x="7610475" y="198438"/>
          <p14:tracePt t="25054" x="7610475" y="212725"/>
          <p14:tracePt t="25064" x="7610475" y="233363"/>
          <p14:tracePt t="25070" x="7610475" y="260350"/>
          <p14:tracePt t="25078" x="7618413" y="287338"/>
          <p14:tracePt t="25086" x="7618413" y="301625"/>
          <p14:tracePt t="25094" x="7618413" y="322263"/>
          <p14:tracePt t="25101" x="7618413" y="349250"/>
          <p14:tracePt t="25110" x="7618413" y="369888"/>
          <p14:tracePt t="25117" x="7618413" y="384175"/>
          <p14:tracePt t="25126" x="7618413" y="404813"/>
          <p14:tracePt t="25134" x="7618413" y="417513"/>
          <p14:tracePt t="25142" x="7618413" y="438150"/>
          <p14:tracePt t="25150" x="7618413" y="452438"/>
          <p14:tracePt t="25158" x="7618413" y="479425"/>
          <p14:tracePt t="25166" x="7618413" y="520700"/>
          <p14:tracePt t="25174" x="7618413" y="582613"/>
          <p14:tracePt t="25182" x="7618413" y="623888"/>
          <p14:tracePt t="25190" x="7639050" y="657225"/>
          <p14:tracePt t="25197" x="7686675" y="698500"/>
          <p14:tracePt t="25206" x="7761288" y="739775"/>
          <p14:tracePt t="25214" x="7810500" y="766763"/>
          <p14:tracePt t="25222" x="7843838" y="793750"/>
          <p14:tracePt t="25230" x="7864475" y="822325"/>
          <p14:tracePt t="25238" x="7878763" y="835025"/>
          <p14:tracePt t="25247" x="7891463" y="869950"/>
          <p14:tracePt t="25254" x="7912100" y="911225"/>
          <p14:tracePt t="25262" x="7912100" y="973138"/>
          <p14:tracePt t="25269" x="7940675" y="1054100"/>
          <p14:tracePt t="25278" x="7953375" y="1150938"/>
          <p14:tracePt t="25285" x="7967663" y="1260475"/>
          <p14:tracePt t="25293" x="7974013" y="1382713"/>
          <p14:tracePt t="25302" x="7974013" y="1520825"/>
          <p14:tracePt t="25310" x="7988300" y="1657350"/>
          <p14:tracePt t="25318" x="7988300" y="1781175"/>
          <p14:tracePt t="25326" x="8008938" y="1890713"/>
          <p14:tracePt t="25334" x="8029575" y="2020888"/>
          <p14:tracePt t="25342" x="8077200" y="2143125"/>
          <p14:tracePt t="25350" x="8124825" y="2260600"/>
          <p14:tracePt t="25358" x="8166100" y="2341563"/>
          <p14:tracePt t="25367" x="8201025" y="2417763"/>
          <p14:tracePt t="25374" x="8228013" y="2452688"/>
          <p14:tracePt t="25382" x="8234363" y="2465388"/>
          <p14:tracePt t="25446" x="8240713" y="2465388"/>
          <p14:tracePt t="25454" x="8248650" y="2459038"/>
          <p14:tracePt t="25462" x="8255000" y="2452688"/>
          <p14:tracePt t="25470" x="8281988" y="2432050"/>
          <p14:tracePt t="25478" x="8310563" y="2403475"/>
          <p14:tracePt t="25486" x="8323263" y="2390775"/>
          <p14:tracePt t="25493" x="8337550" y="2376488"/>
          <p14:tracePt t="25502" x="8343900" y="2376488"/>
          <p14:tracePt t="25509" x="8358188" y="2370138"/>
          <p14:tracePt t="25518" x="8370888" y="2370138"/>
          <p14:tracePt t="25525" x="8385175" y="2370138"/>
          <p14:tracePt t="25534" x="8399463" y="2370138"/>
          <p14:tracePt t="25542" x="8405813" y="2370138"/>
          <p14:tracePt t="25550" x="8420100" y="2370138"/>
          <p14:tracePt t="25557" x="8440738" y="2376488"/>
          <p14:tracePt t="25566" x="8461375" y="2390775"/>
          <p14:tracePt t="25574" x="8494713" y="2424113"/>
          <p14:tracePt t="25581" x="8509000" y="2444750"/>
          <p14:tracePt t="25589" x="8542338" y="2486025"/>
          <p14:tracePt t="25597" x="8577263" y="2533650"/>
          <p14:tracePt t="25606" x="8604250" y="2609850"/>
          <p14:tracePt t="25613" x="8639175" y="2684463"/>
          <p14:tracePt t="25622" x="8666163" y="2752725"/>
          <p14:tracePt t="25630" x="8701088" y="2841625"/>
          <p14:tracePt t="25638" x="8734425" y="2924175"/>
          <p14:tracePt t="25647" x="8761413" y="2986088"/>
          <p14:tracePt t="25654" x="8796338" y="3048000"/>
          <p14:tracePt t="25662" x="8810625" y="3095625"/>
          <p14:tracePt t="25669" x="8831263" y="3130550"/>
          <p14:tracePt t="25677" x="8831263" y="3143250"/>
          <p14:tracePt t="25686" x="8831263" y="3151188"/>
          <p14:tracePt t="25694" x="8831263" y="3157538"/>
          <p14:tracePt t="25709" x="8831263" y="3163888"/>
          <p14:tracePt t="25726" x="8831263" y="3170238"/>
          <p14:tracePt t="25734" x="8831263" y="3178175"/>
          <p14:tracePt t="25742" x="8831263" y="3190875"/>
          <p14:tracePt t="25750" x="8831263" y="3198813"/>
          <p14:tracePt t="25758" x="8831263" y="3211513"/>
          <p14:tracePt t="25766" x="8831263" y="3219450"/>
          <p14:tracePt t="25774" x="8831263" y="3246438"/>
          <p14:tracePt t="25781" x="8831263" y="3273425"/>
          <p14:tracePt t="25790" x="8831263" y="3314700"/>
          <p14:tracePt t="25797" x="8831263" y="3355975"/>
          <p14:tracePt t="25806" x="8831263" y="3382963"/>
          <p14:tracePt t="25815" x="8831263" y="3409950"/>
          <p14:tracePt t="25822" x="8831263" y="3430588"/>
          <p14:tracePt t="25831" x="8831263" y="3451225"/>
          <p14:tracePt t="25838" x="8831263" y="3465513"/>
          <p14:tracePt t="25847" x="8831263" y="3492500"/>
          <p14:tracePt t="25869" x="8831263" y="3500438"/>
          <p14:tracePt t="25935" x="8831263" y="3506788"/>
          <p14:tracePt t="26047" x="8823325" y="3506788"/>
          <p14:tracePt t="26055" x="8816975" y="3506788"/>
          <p14:tracePt t="26063" x="8810625" y="3500438"/>
          <p14:tracePt t="26069" x="8802688" y="3492500"/>
          <p14:tracePt t="26104" x="8796338" y="3492500"/>
          <p14:tracePt t="26119" x="8789988" y="3492500"/>
          <p14:tracePt t="26126" x="8775700" y="3492500"/>
          <p14:tracePt t="26135" x="8761413" y="3492500"/>
          <p14:tracePt t="26142" x="8740775" y="3492500"/>
          <p14:tracePt t="26151" x="8728075" y="3492500"/>
          <p14:tracePt t="26158" x="8713788" y="3492500"/>
          <p14:tracePt t="26166" x="8693150" y="3492500"/>
          <p14:tracePt t="26174" x="8686800" y="3492500"/>
          <p14:tracePt t="26181" x="8666163" y="3492500"/>
          <p14:tracePt t="26189" x="8645525" y="3492500"/>
          <p14:tracePt t="26198" x="8624888" y="3486150"/>
          <p14:tracePt t="26206" x="8597900" y="3486150"/>
          <p14:tracePt t="26214" x="8577263" y="3486150"/>
          <p14:tracePt t="26222" x="8556625" y="3486150"/>
          <p14:tracePt t="26231" x="8542338" y="3486150"/>
          <p14:tracePt t="26238" x="8529638" y="3486150"/>
          <p14:tracePt t="26294" x="8521700" y="3486150"/>
          <p14:tracePt t="26326" x="8515350" y="3486150"/>
          <p14:tracePt t="26350" x="8509000" y="3486150"/>
          <p14:tracePt t="26358" x="8480425" y="3479800"/>
          <p14:tracePt t="26365" x="8440738" y="3479800"/>
          <p14:tracePt t="26374" x="8370888" y="3471863"/>
          <p14:tracePt t="26381" x="8302625" y="3459163"/>
          <p14:tracePt t="26389" x="8240713" y="3451225"/>
          <p14:tracePt t="26397" x="8186738" y="3438525"/>
          <p14:tracePt t="26406" x="8131175" y="3438525"/>
          <p14:tracePt t="26414" x="8089900" y="3438525"/>
          <p14:tracePt t="26421" x="8062913" y="3438525"/>
          <p14:tracePt t="26431" x="8050213" y="3438525"/>
          <p14:tracePt t="26519" x="8042275" y="3438525"/>
          <p14:tracePt t="26527" x="8035925" y="3438525"/>
          <p14:tracePt t="26542" x="8029575" y="3438525"/>
          <p14:tracePt t="26549" x="8021638" y="3438525"/>
          <p14:tracePt t="26566" x="8015288" y="3438525"/>
          <p14:tracePt t="26574" x="8008938" y="3438525"/>
          <p14:tracePt t="26598" x="7994650" y="3438525"/>
          <p14:tracePt t="26606" x="7988300" y="3444875"/>
          <p14:tracePt t="26617" x="7974013" y="3444875"/>
          <p14:tracePt t="26622" x="7967663" y="3444875"/>
          <p14:tracePt t="26631" x="7959725" y="3444875"/>
          <p14:tracePt t="26686" x="7953375" y="3444875"/>
          <p14:tracePt t="26776" x="7947025" y="3451225"/>
          <p14:tracePt t="26832" x="7947025" y="3459163"/>
          <p14:tracePt t="26848" x="7953375" y="3471863"/>
          <p14:tracePt t="26862" x="7959725" y="3479800"/>
          <p14:tracePt t="26878" x="7974013" y="3486150"/>
          <p14:tracePt t="26885" x="7980363" y="3486150"/>
          <p14:tracePt t="26894" x="7988300" y="3486150"/>
          <p14:tracePt t="26904" x="8008938" y="3492500"/>
          <p14:tracePt t="26909" x="8021638" y="3492500"/>
          <p14:tracePt t="26918" x="8042275" y="3492500"/>
          <p14:tracePt t="26925" x="8062913" y="3500438"/>
          <p14:tracePt t="26934" x="8089900" y="3500438"/>
          <p14:tracePt t="26941" x="8118475" y="3506788"/>
          <p14:tracePt t="26950" x="8151813" y="3506788"/>
          <p14:tracePt t="26958" x="8172450" y="3513138"/>
          <p14:tracePt t="26965" x="8201025" y="3513138"/>
          <p14:tracePt t="26973" x="8228013" y="3521075"/>
          <p14:tracePt t="26981" x="8248650" y="3521075"/>
          <p14:tracePt t="26989" x="8269288" y="3521075"/>
          <p14:tracePt t="26998" x="8302625" y="3521075"/>
          <p14:tracePt t="27006" x="8323263" y="3521075"/>
          <p14:tracePt t="27014" x="8350250" y="3521075"/>
          <p14:tracePt t="27022" x="8364538" y="3521075"/>
          <p14:tracePt t="27029" x="8378825" y="3521075"/>
          <p14:tracePt t="27038" x="8399463" y="3521075"/>
          <p14:tracePt t="27046" x="8405813" y="3521075"/>
          <p14:tracePt t="27054" x="8412163" y="3521075"/>
          <p14:tracePt t="27062" x="8420100" y="3521075"/>
          <p14:tracePt t="27110" x="8426450" y="3521075"/>
          <p14:tracePt t="27118" x="8432800" y="3521075"/>
          <p14:tracePt t="27126" x="8447088" y="3521075"/>
          <p14:tracePt t="27133" x="8488363" y="3521075"/>
          <p14:tracePt t="27142" x="8550275" y="3521075"/>
          <p14:tracePt t="27151" x="8589963" y="3521075"/>
          <p14:tracePt t="27158" x="8645525" y="3521075"/>
          <p14:tracePt t="27167" x="8701088" y="3521075"/>
          <p14:tracePt t="27174" x="8734425" y="3521075"/>
          <p14:tracePt t="27184" x="8761413" y="3521075"/>
          <p14:tracePt t="27190" x="8782050" y="3521075"/>
          <p14:tracePt t="27201" x="8789988" y="3521075"/>
          <p14:tracePt t="27207" x="8796338" y="3521075"/>
          <p14:tracePt t="30326" x="8802688" y="3521075"/>
          <p14:tracePt t="30334" x="8802688" y="3486150"/>
          <p14:tracePt t="30342" x="8782050" y="3409950"/>
          <p14:tracePt t="30350" x="8769350" y="3300413"/>
          <p14:tracePt t="30358" x="8748713" y="3178175"/>
          <p14:tracePt t="30366" x="8720138" y="3054350"/>
          <p14:tracePt t="30373" x="8720138" y="2930525"/>
          <p14:tracePt t="30382" x="8720138" y="2820988"/>
          <p14:tracePt t="30389" x="8720138" y="2711450"/>
          <p14:tracePt t="30398" x="8720138" y="2630488"/>
          <p14:tracePt t="30406" x="8720138" y="2562225"/>
          <p14:tracePt t="30414" x="8720138" y="2492375"/>
          <p14:tracePt t="30422" x="8720138" y="2424113"/>
          <p14:tracePt t="30430" x="8720138" y="2370138"/>
          <p14:tracePt t="30438" x="8720138" y="2308225"/>
          <p14:tracePt t="30446" x="8720138" y="2266950"/>
          <p14:tracePt t="30454" x="8720138" y="2239963"/>
          <p14:tracePt t="30461" x="8720138" y="2225675"/>
          <p14:tracePt t="30469" x="8720138" y="2219325"/>
          <p14:tracePt t="30598" x="8720138" y="2212975"/>
          <p14:tracePt t="30606" x="8734425" y="2212975"/>
          <p14:tracePt t="30614" x="8748713" y="2232025"/>
          <p14:tracePt t="30622" x="8769350" y="2266950"/>
          <p14:tracePt t="30630" x="8775700" y="2301875"/>
          <p14:tracePt t="30638" x="8789988" y="2335213"/>
          <p14:tracePt t="30646" x="8810625" y="2370138"/>
          <p14:tracePt t="30654" x="8831263" y="2417763"/>
          <p14:tracePt t="30662" x="8837613" y="2471738"/>
          <p14:tracePt t="30670" x="8837613" y="2500313"/>
          <p14:tracePt t="30678" x="8843963" y="2533650"/>
          <p14:tracePt t="30687" x="8843963" y="2568575"/>
          <p14:tracePt t="30693" x="8843963" y="2589213"/>
          <p14:tracePt t="30703" x="8843963" y="2601913"/>
          <p14:tracePt t="30749" x="8843963" y="2609850"/>
          <p14:tracePt t="30758" x="8831263" y="2601913"/>
          <p14:tracePt t="30765" x="8823325" y="2562225"/>
          <p14:tracePt t="30773" x="8816975" y="2479675"/>
          <p14:tracePt t="30781" x="8789988" y="2355850"/>
          <p14:tracePt t="30789" x="8769350" y="2246313"/>
          <p14:tracePt t="30797" x="8755063" y="2122488"/>
          <p14:tracePt t="30806" x="8748713" y="1992313"/>
          <p14:tracePt t="30814" x="8748713" y="1862138"/>
          <p14:tracePt t="30822" x="8748713" y="1725613"/>
          <p14:tracePt t="30830" x="8748713" y="1603375"/>
          <p14:tracePt t="30837" x="8748713" y="1506538"/>
          <p14:tracePt t="30845" x="8748713" y="1411288"/>
          <p14:tracePt t="30853" x="8748713" y="1328738"/>
          <p14:tracePt t="30861" x="8748713" y="1260475"/>
          <p14:tracePt t="30868" x="8748713" y="1177925"/>
          <p14:tracePt t="30878" x="8748713" y="1123950"/>
          <p14:tracePt t="30885" x="8748713" y="1062038"/>
          <p14:tracePt t="30894" x="8761413" y="1020763"/>
          <p14:tracePt t="30901" x="8761413" y="1000125"/>
          <p14:tracePt t="30909" x="8761413" y="973138"/>
          <p14:tracePt t="30917" x="8769350" y="952500"/>
          <p14:tracePt t="30926" x="8769350" y="938213"/>
          <p14:tracePt t="30934" x="8769350" y="931863"/>
          <p14:tracePt t="30942" x="8769350" y="923925"/>
          <p14:tracePt t="30965" x="8769350" y="911225"/>
          <p14:tracePt t="30973" x="8769350" y="903288"/>
          <p14:tracePt t="30981" x="8769350" y="896938"/>
          <p14:tracePt t="31006" x="8761413" y="890588"/>
          <p14:tracePt t="31069" x="8755063" y="884238"/>
          <p14:tracePt t="31087" x="8748713" y="890588"/>
          <p14:tracePt t="31094" x="8748713" y="911225"/>
          <p14:tracePt t="31103" x="8748713" y="965200"/>
          <p14:tracePt t="31110" x="8748713" y="1047750"/>
          <p14:tracePt t="31118" x="8748713" y="1143000"/>
          <p14:tracePt t="31126" x="8748713" y="1266825"/>
          <p14:tracePt t="31134" x="8755063" y="1403350"/>
          <p14:tracePt t="31142" x="8775700" y="1595438"/>
          <p14:tracePt t="31151" x="8810625" y="1835150"/>
          <p14:tracePt t="31158" x="8843963" y="2178050"/>
          <p14:tracePt t="31166" x="8878888" y="2471738"/>
          <p14:tracePt t="31175" x="8926513" y="2794000"/>
          <p14:tracePt t="31182" x="8974138" y="3060700"/>
          <p14:tracePt t="31191" x="8974138" y="3370263"/>
          <p14:tracePt t="31198" x="9001125" y="3554413"/>
          <p14:tracePt t="31207" x="9029700" y="3767138"/>
          <p14:tracePt t="31406" x="8967788" y="4595813"/>
          <p14:tracePt t="31414" x="8912225" y="4498975"/>
          <p14:tracePt t="31422" x="8796338" y="4246563"/>
          <p14:tracePt t="31430" x="8618538" y="3794125"/>
          <p14:tracePt t="31438" x="8350250" y="3300413"/>
          <p14:tracePt t="31445" x="8008938" y="2725738"/>
          <p14:tracePt t="31453" x="7618413" y="2116138"/>
          <p14:tracePt t="31461" x="7124700" y="1444625"/>
          <p14:tracePt t="31469" x="6515100" y="766763"/>
          <p14:tracePt t="31477" x="5837238" y="1095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253F1-D812-4E0D-BAFA-A3EB5908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492" y="146067"/>
            <a:ext cx="7330568" cy="273599"/>
          </a:xfrm>
        </p:spPr>
        <p:txBody>
          <a:bodyPr/>
          <a:lstStyle/>
          <a:p>
            <a:r>
              <a:rPr lang="ru-RU" sz="1779" dirty="0"/>
              <a:t>Показания к обследованию на ВИЧ-инфекцию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70C421-7904-4B25-8E79-07A17A8C2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389" y="1191798"/>
            <a:ext cx="4796564" cy="3419998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30D3B1-ED7C-437E-863C-EDCE4AD00B66}"/>
              </a:ext>
            </a:extLst>
          </p:cNvPr>
          <p:cNvSpPr/>
          <p:nvPr/>
        </p:nvSpPr>
        <p:spPr>
          <a:xfrm>
            <a:off x="5461108" y="3153033"/>
            <a:ext cx="3302983" cy="169206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sz="1334" b="1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F877901-B2C7-48AD-8D9A-BD605C1F3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51492" y="425434"/>
            <a:ext cx="7152077" cy="354492"/>
          </a:xfrm>
        </p:spPr>
        <p:txBody>
          <a:bodyPr/>
          <a:lstStyle/>
          <a:p>
            <a:pPr marL="0" indent="0">
              <a:buNone/>
            </a:pPr>
            <a:r>
              <a:rPr lang="ru-RU" sz="1038" b="1" dirty="0">
                <a:solidFill>
                  <a:schemeClr val="accent2"/>
                </a:solidFill>
              </a:rPr>
              <a:t>Санитарные правила и нормы СанПиН 3.3686-21 «Санитарно-эпидемиологические требования по профилактике инфекционных болезней»  (Приложение 13 к СП 3.3686-21</a:t>
            </a:r>
            <a:r>
              <a:rPr lang="ru-RU" sz="1038" b="1" dirty="0">
                <a:solidFill>
                  <a:srgbClr val="FF0000"/>
                </a:solidFill>
              </a:rPr>
              <a:t>)</a:t>
            </a:r>
          </a:p>
          <a:p>
            <a:endParaRPr lang="ru-RU" b="1" dirty="0"/>
          </a:p>
        </p:txBody>
      </p:sp>
      <p:sp>
        <p:nvSpPr>
          <p:cNvPr id="11" name="AutoShape 1">
            <a:extLst>
              <a:ext uri="{FF2B5EF4-FFF2-40B4-BE49-F238E27FC236}">
                <a16:creationId xmlns:a16="http://schemas.microsoft.com/office/drawing/2014/main" id="{F49A950A-61B0-41EC-87F2-93BEF8C40B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62660" y="2201131"/>
            <a:ext cx="74123" cy="16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7770" tIns="33885" rIns="67770" bIns="33885" anchor="t" anchorCtr="0" upright="1">
            <a:noAutofit/>
          </a:bodyPr>
          <a:lstStyle/>
          <a:p>
            <a:endParaRPr lang="ru-RU" sz="1334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9D9D4D48-BC73-426A-9F09-D1D6137942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62660" y="2201131"/>
            <a:ext cx="74123" cy="16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7770" tIns="33885" rIns="67770" bIns="33885" anchor="t" anchorCtr="0" upright="1">
            <a:noAutofit/>
          </a:bodyPr>
          <a:lstStyle/>
          <a:p>
            <a:endParaRPr lang="ru-RU" sz="1334"/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649140D2-0D65-4913-8528-E899CC77D6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8412" y="2154816"/>
            <a:ext cx="193077" cy="21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7770" tIns="33885" rIns="67770" bIns="33885" anchor="t" anchorCtr="0" upright="1">
            <a:noAutofit/>
          </a:bodyPr>
          <a:lstStyle/>
          <a:p>
            <a:endParaRPr lang="ru-RU" sz="1334"/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E8C23347-9E33-4F5B-ACAC-B9A9B5ABE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970508"/>
              </p:ext>
            </p:extLst>
          </p:nvPr>
        </p:nvGraphicFramePr>
        <p:xfrm>
          <a:off x="197388" y="785694"/>
          <a:ext cx="8703672" cy="4182509"/>
        </p:xfrm>
        <a:graphic>
          <a:graphicData uri="http://schemas.openxmlformats.org/drawingml/2006/table">
            <a:tbl>
              <a:tblPr firstRow="1" firstCol="1" bandRow="1"/>
              <a:tblGrid>
                <a:gridCol w="8703672">
                  <a:extLst>
                    <a:ext uri="{9D8B030D-6E8A-4147-A177-3AD203B41FA5}">
                      <a16:colId xmlns:a16="http://schemas.microsoft.com/office/drawing/2014/main" val="1349831478"/>
                    </a:ext>
                  </a:extLst>
                </a:gridCol>
              </a:tblGrid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Дети, рожденные матерями, не обследованными на ВИЧ во время беременности и родов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174289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Дети, рожденные ВИЧ-инфицированными матерями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150458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Дети, получавшие грудное вскармливание от ВИЧ-инфицированной женщины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654391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Выявленные контактные лица при проведении эпидемиологического расследования (контакт с ВИЧ-позитивным, при котором имелся риск заражения ВИЧ)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766125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подозрением или подтвержденным диагнозом ЗППП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10548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подозрением или подтвержденным диагнозом острого гепатита B или гепатита C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224204"/>
                  </a:ext>
                </a:extLst>
              </a:tr>
              <a:tr h="286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подозрением или подтвержденным диагнозом хронического гепатита B или гепатита C, а также лица, у которых обнаруживаются маркеры ранее перенесенного гепатита B или C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135513"/>
                  </a:ext>
                </a:extLst>
              </a:tr>
              <a:tr h="286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хотя бы одним из следующих клинических проявлений: лихорадка более 1 месяца; увеличение лимфоузлов двух и более групп свыше 1 месяца; диарея, длящаяся более 1 месяца; необъяснимая потеря массы тела на 10 и более процентов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035152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затяжными, рецидивирующими и возвратными пневмониями или пневмониями, не поддающимися обычной терапии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789931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затяжными и рецидивирующими гнойно-бактериальными или паразитарными заболеваниями, сепсисом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184246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подострым энцефалитом и слабоумием у ранее здоровых лиц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56314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волосистой (ворсистой) лейкоплакией языка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987963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хроническими и рецидивирующими бактериальными, грибковыми и вирусными заболеваниями кожи и слизистых, в том числе с рецидивирующей пиодермией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041650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Лица с анемиями и другими цитопениями (лейкопения, тромбоцитопения, лимфопения) неясной этиологии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68135"/>
                  </a:ext>
                </a:extLst>
              </a:tr>
              <a:tr h="8668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Больные с подозрением или подтвержденным диагнозом: саркомы Капоши, лимфомы мозга, Т-клеточного лейкоза, легочного и внелегочного туберкулёза, заболевания, обусловленного цитомегаловирусом, генерализованной или хронической формы инфекции, обусловленной вирусом простого герпеса, рецидивирующего опоясывающего лишая, инфекционного мононуклеоза (у лиц старше 13 лет), пневмоцистоза (пневмонии), токсоплазмоза с поражением центральной нервной системы,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криптококкоза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(внелегочного),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криптоспородиоза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изоспороза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гистоплазмоза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стронгилоидоза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кандидоза пищевода, бронхов, трахеи или легких, глубоких микозов, атипичных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микобактериозов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прогрессирующей многоочаговой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лейкоэнцефалопатии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рака шейки матки (инвазивный),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кокцидиомикоза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(диссеминированного или внелегочного), лимфомы (в том числе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неходжскинские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иммунобластные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лимфома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Беркитта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Болезнь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Ходжкина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другие.),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сальмонеллёзных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(не тифоидных) септицемий возвратных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565815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Бактериальных инфекций (множественных или возвратных) у ребенка в возрасте до 13 лет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956143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Интерстициальной лимфоидной пневмонии у ребенка в возрасте до 13 лет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21042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 в возрасте до 13 лет с подозрением или подтвержденным диагнозом онкологических заболеваний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854936"/>
                  </a:ext>
                </a:extLst>
              </a:tr>
              <a:tr h="2866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 до 13 лет со следующими клиническими проявлениями: длительная необъяснимая гепато-(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сплено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)-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мегалия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персистирующий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/рецидивирующий необъяснимый паротит; резкая задержка психомоторного и физического развития; </a:t>
                      </a:r>
                      <a:r>
                        <a:rPr lang="ru-RU" sz="9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нейтропения</a:t>
                      </a: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&lt; 0,5 х 10 /л: тромбоцитопения &lt; 50 х 10 /л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116538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Обследованные добровольно по инициативе пациента (при отсутствии других причин обследования)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738101"/>
                  </a:ext>
                </a:extLst>
              </a:tr>
              <a:tr h="14163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Иностранные граждане и лица без гражданства</a:t>
                      </a:r>
                    </a:p>
                  </a:txBody>
                  <a:tcPr marL="9969" marR="9969" marT="29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099945"/>
                  </a:ext>
                </a:extLst>
              </a:tr>
            </a:tbl>
          </a:graphicData>
        </a:graphic>
      </p:graphicFrame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D752106-BAF9-425C-B022-395D28E37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1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87"/>
    </mc:Choice>
    <mc:Fallback>
      <p:transition spd="slow" advTm="59787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919" y="413687"/>
            <a:ext cx="7328694" cy="47213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Стандарты оказания медицинской помощи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74626537"/>
              </p:ext>
            </p:extLst>
          </p:nvPr>
        </p:nvGraphicFramePr>
        <p:xfrm>
          <a:off x="164306" y="742950"/>
          <a:ext cx="8701088" cy="3634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9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847">
                <a:tc>
                  <a:txBody>
                    <a:bodyPr/>
                    <a:lstStyle/>
                    <a:p>
                      <a:r>
                        <a:rPr lang="ru-RU" sz="1000" dirty="0"/>
                        <a:t>Раздел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документа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0027">
                <a:tc>
                  <a:txBody>
                    <a:bodyPr/>
                    <a:lstStyle/>
                    <a:p>
                      <a:r>
                        <a:rPr lang="ru-RU" sz="1000" b="1" dirty="0"/>
                        <a:t>Кардиология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1 июля 2015 г. N 405ан 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НЕСТАБИЛЬНОЙ СТЕНОКАРДИИ, ОСТРОМ И ПОВТОРНОМ ИНФАРКТЕ МИОКАРДА</a:t>
                      </a:r>
                      <a:r>
                        <a:rPr lang="ru-RU" sz="1200" dirty="0"/>
                        <a:t> (БЕЗ ПОДЪЕМА СЕГМЕНТА ST ЭЛЕКТРОКАРДИОГРАММЫ)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1 июля 2015 г. N 404ан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ОСТРОМ ИНФАРКТЕ МИОКАРДА </a:t>
                      </a:r>
                      <a:r>
                        <a:rPr lang="ru-RU" sz="1200" dirty="0"/>
                        <a:t>(С ПОДЪЕМОМ СЕГМЕНТА ST ЭЛЕКТРОКАРДИОГРАММЫ) 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24 декабря 2012 г. N 1554н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СЕРДЕЧНОЙ НЕДОСТАТОЧНОСТИ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29 декабря 2012 г. N 1657н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ДРУГИХ ВРОЖДЕННЫХ АНОМАЛИЯХ (ПОРОКАХ РАЗВИТИЯ) СЕРДЕЧНОЙ ПЕРЕГОРОДКИ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29 декабря 2012 г. N 1655н 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ВРОЖДЕННОМ СТЕНОЗЕ АОРТАЛЬНОГО КЛАПАНА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29 декабря 2012 г. N 1693н 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ТРАНЗИТОРНОЙ ИШЕМИЧЕСКОЙ АТАКЕ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1622н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ФИБРИЛЛЯЦИИ И ТРЕПЕТАНИИ ПРЕДСЕРДИЙ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9 ноября 2012 г. N 710н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ЖЕЛУДОЧКОВОЙ ТАХИКАРДИИ </a:t>
                      </a:r>
                      <a:endParaRPr lang="ru-RU" sz="1200" dirty="0"/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6578C4C1-0DE5-43EB-A94C-4BAD43327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8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18"/>
    </mc:Choice>
    <mc:Fallback>
      <p:transition spd="slow" advTm="2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371" y="413687"/>
            <a:ext cx="7076997" cy="37212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Стандарты оказания медицинской помощи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1498719"/>
              </p:ext>
            </p:extLst>
          </p:nvPr>
        </p:nvGraphicFramePr>
        <p:xfrm>
          <a:off x="250031" y="778669"/>
          <a:ext cx="8558213" cy="3611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847">
                <a:tc>
                  <a:txBody>
                    <a:bodyPr/>
                    <a:lstStyle/>
                    <a:p>
                      <a:r>
                        <a:rPr lang="ru-RU" sz="1200" dirty="0"/>
                        <a:t>Раздел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lt1"/>
                          </a:solidFill>
                        </a:rPr>
                        <a:t>Наименование</a:t>
                      </a:r>
                      <a:r>
                        <a:rPr lang="ru-RU" sz="1200" dirty="0"/>
                        <a:t> документа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847">
                <a:tc>
                  <a:txBody>
                    <a:bodyPr/>
                    <a:lstStyle/>
                    <a:p>
                      <a:r>
                        <a:rPr lang="ru-RU" sz="1200" b="1" dirty="0"/>
                        <a:t>Онкология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ВСЕ СТАНДАРТЫ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2817">
                <a:tc>
                  <a:txBody>
                    <a:bodyPr/>
                    <a:lstStyle/>
                    <a:p>
                      <a:r>
                        <a:rPr lang="ru-RU" sz="1200" b="1" dirty="0"/>
                        <a:t>Нефрология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29 декабря 2012 г. N 1683н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НЕФРОТИЧЕСКОМ СИНДРОМЕ </a:t>
                      </a:r>
                      <a:r>
                        <a:rPr lang="ru-RU" sz="1200" dirty="0"/>
                        <a:t>(ДИАГНОСТИКА, ЛЕЧЕНИЕ)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20 декабря 2012 г. N 1268н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ХРОНИЧЕСКОЙ БОЛЕЗНИ ПОЧЕК 5 СТАДИИ В ПРЕДДИАЛИЗНОМ ПЕРИОДЕ</a:t>
                      </a:r>
                      <a:r>
                        <a:rPr lang="ru-RU" sz="1200" dirty="0"/>
                        <a:t>, ПРИ ГОСПИТАЛИЗАЦИИ С ЦЕЛЬЮ ПОДГОТОВКИ К ЗАМЕСТИТЕЛЬНОЙ ПОЧЕЧНОЙ ТЕРАПИИ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699н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ПОЧЕЧНОЙ КОЛИКЕ </a:t>
                      </a:r>
                      <a:endParaRPr lang="ru-RU" sz="1200" dirty="0"/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4259">
                <a:tc>
                  <a:txBody>
                    <a:bodyPr/>
                    <a:lstStyle/>
                    <a:p>
                      <a:r>
                        <a:rPr lang="ru-RU" sz="1200" b="1" dirty="0" err="1"/>
                        <a:t>Гастроэнтеро</a:t>
                      </a:r>
                      <a:endParaRPr lang="ru-RU" sz="1200" b="1" dirty="0"/>
                    </a:p>
                    <a:p>
                      <a:r>
                        <a:rPr lang="ru-RU" sz="1200" b="1" dirty="0"/>
                        <a:t>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24 декабря 2012 г. N 1420н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СИНДРОМЕ РАЗДРАЖЕННОГО КИШЕЧНИКА </a:t>
                      </a:r>
                      <a:r>
                        <a:rPr lang="ru-RU" sz="1200" dirty="0"/>
                        <a:t>(БЕЗ ДИАРЕИ)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722н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ГАСТРОЭЗОФАГЕАЛЬНОЙ РЕФЛЮКСНОЙ БОЛЕЗНИ </a:t>
                      </a:r>
                      <a:endParaRPr lang="ru-RU" sz="12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772н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ДРУГИХ ЗАБОЛЕВАНИЯХ ПЕЧЕНИ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773н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ЯЗВЕННОЙ БОЛЕЗНИ ЖЕЛУДКА, ДВЕНАДЦАТИПЕРСТНОЙ КИШКИ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200" b="1" dirty="0"/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14C2DB49-AD7E-44B3-9ACE-53DABB55F5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6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840"/>
    </mc:Choice>
    <mc:Fallback>
      <p:transition spd="slow" advTm="6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939" y="392256"/>
            <a:ext cx="7076997" cy="400701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Стандарты оказания медицинской помощи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48360815"/>
              </p:ext>
            </p:extLst>
          </p:nvPr>
        </p:nvGraphicFramePr>
        <p:xfrm>
          <a:off x="228599" y="792957"/>
          <a:ext cx="8672513" cy="4000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4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847">
                <a:tc>
                  <a:txBody>
                    <a:bodyPr/>
                    <a:lstStyle/>
                    <a:p>
                      <a:r>
                        <a:rPr lang="ru-RU" sz="1200" dirty="0"/>
                        <a:t>Раздел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Наименование документа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2190">
                <a:tc>
                  <a:txBody>
                    <a:bodyPr/>
                    <a:lstStyle/>
                    <a:p>
                      <a:r>
                        <a:rPr lang="ru-RU" sz="1200" b="1" dirty="0"/>
                        <a:t>Неврология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1 июля 2015 г. N 395ан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СУБАРАХНОИДАЛЬНЫХ И ВНУТРИМОЗГОВЫХ КРОВОИЗЛИЯНИЯХ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29 декабря 2012 г. N 1740н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ИНФАРКТЕ МОЗГА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29 декабря 2012 г. N 1744н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МОНОНЕВРОПАТИЯХ КОНЕЧНОСТЕЙ</a:t>
                      </a:r>
                      <a:r>
                        <a:rPr lang="ru-RU" sz="1200" dirty="0"/>
                        <a:t> (КОНСЕРВАТИВНОЕ ЛЕЧЕНИЕ)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1583н ОБ УТВЕРЖДЕНИИ СТАНДАРТА СПЕЦИАЛИЗИРОВАННОЙ МЕДИЦИНСКОМ ПОМОЩИ </a:t>
                      </a:r>
                      <a:r>
                        <a:rPr lang="ru-RU" sz="1200" b="1" dirty="0"/>
                        <a:t>ПРИ БОЛЕЗНИ ПАРКИНСОНА</a:t>
                      </a:r>
                      <a:r>
                        <a:rPr lang="ru-RU" sz="1200" dirty="0"/>
                        <a:t>, ТРЕБУЮЩЕЙ СТАЦИОНАРНОГО ЛЕЧЕНИЯ В СВЯЗИ С НЕСТАБИЛЬНОЙ РЕАКЦИЕЙ НА ПРОТИВОПАРКИНСОНИЧЕСКИЕ СРЕДСТВА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24 декабря 2012 г. N 1547н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ПОРАЖЕНИИ МЕЖПОЗВОНКОВОГО ДИСКА И ДРУГИХ ОТДЕЛОВ ПОЗВОНОЧНИКА С РАДИКУЛОПАТИЕЙ </a:t>
                      </a:r>
                      <a:r>
                        <a:rPr lang="ru-RU" sz="1200" dirty="0"/>
                        <a:t>(КОНСЕРВАТИВНОЕ ЛЕЧЕНИЕ)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24 декабря 2012 г. N 1541н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ЭПИЛЕПСИИ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24 декабря 2012 г. N 1497н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ПОРАЖЕНИЯХ ЛИЦЕВОГО НЕРВА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20 декабря 2012 г. N 1264н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ПОСЛЕДСТВИЯХ ПОЗВОНОЧНО-СПИННОМОЗГОВОЙ ТРАВМЫ НА ШЕЙНОМ, ГРУДНОМ, ПОЯСНИЧНОМ УРОВНЯХ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3A01D0E-2588-4E1E-B24C-E4B46A538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8"/>
    </mc:Choice>
    <mc:Fallback>
      <p:transition spd="slow" advTm="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393" y="386824"/>
            <a:ext cx="7076997" cy="44356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Стандарты оказания медицинской помощи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34000383"/>
              </p:ext>
            </p:extLst>
          </p:nvPr>
        </p:nvGraphicFramePr>
        <p:xfrm>
          <a:off x="357660" y="830387"/>
          <a:ext cx="8320730" cy="3841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3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514">
                <a:tc>
                  <a:txBody>
                    <a:bodyPr/>
                    <a:lstStyle/>
                    <a:p>
                      <a:r>
                        <a:rPr lang="ru-RU" sz="1200" dirty="0"/>
                        <a:t>Раздел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Наименование документа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1111">
                <a:tc>
                  <a:txBody>
                    <a:bodyPr/>
                    <a:lstStyle/>
                    <a:p>
                      <a:r>
                        <a:rPr lang="ru-RU" sz="1200" b="1" dirty="0"/>
                        <a:t>Пульмонология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29 декабря 2012 г. N 1658н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ПНЕВМОНИИ СРЕДНЕЙ СТЕПЕНИ ТЯЖЕСТИ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1605н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КИСТОЗНОМ ФИБРОЗЕ (МУКОВИСЦИДОЗЕ)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1592н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ПЛЕВРИТЕ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1594н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ИНТЕРСТИЦИАЛЬНЫХ ЗАБОЛЕВАНИЯХ ЛЕГКИХ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1596н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БРОНХОЭКТАТИЧЕСКОЙ БОЛЕЗНИ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724н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ГРИППЕ СРЕДНЕЙ СТЕПЕНИ ТЯЖЕСТИ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842н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ГРИППЕ ТЯЖЕЛОЙ СТЕПЕНИ ТЯЖЕСТИ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7 ноября 2012 г. N 657н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ОСТРОЙ РЕСПИРАТОРНОЙ ВИРУСНОЙ ИНФЕКЦИИ ТЯЖЕЛОЙ СТЕПЕНИ ТЯЖЕСТИ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180F8CB5-49E1-40B1-8566-2B3280997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1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"/>
    </mc:Choice>
    <mc:Fallback>
      <p:transition spd="slow" advTm="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1940" y="413688"/>
            <a:ext cx="7076997" cy="414988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Стандарты оказания медицинской помощи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69087202"/>
              </p:ext>
            </p:extLst>
          </p:nvPr>
        </p:nvGraphicFramePr>
        <p:xfrm>
          <a:off x="157163" y="721519"/>
          <a:ext cx="8608218" cy="4183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2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847">
                <a:tc>
                  <a:txBody>
                    <a:bodyPr/>
                    <a:lstStyle/>
                    <a:p>
                      <a:r>
                        <a:rPr lang="ru-RU" sz="1200" dirty="0"/>
                        <a:t>Раздел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Наименование документа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748">
                <a:tc>
                  <a:txBody>
                    <a:bodyPr/>
                    <a:lstStyle/>
                    <a:p>
                      <a:r>
                        <a:rPr lang="ru-RU" sz="1200" b="1" dirty="0" err="1"/>
                        <a:t>Эндокрино</a:t>
                      </a:r>
                      <a:endParaRPr lang="ru-RU" sz="1200" b="1" dirty="0"/>
                    </a:p>
                    <a:p>
                      <a:r>
                        <a:rPr lang="ru-RU" sz="1200" b="1" dirty="0"/>
                        <a:t>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1620н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САХАРНОМ ДИАБЕТЕ С СИНДРОМОМ ДИАБЕТИЧЕСКОЙ СТОПЫ </a:t>
                      </a:r>
                      <a:r>
                        <a:rPr lang="ru-RU" sz="1200" dirty="0"/>
                        <a:t>(КРИТИЧЕСКАЯ ИШЕМИЯ)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24 декабря 2012 г. N 1434н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САХАРНОМ ДИАБЕТЕ С СИНДРОМОМ ДИАБЕТИЧЕСКОЙ СТОПЫ (БЕЗ КРИТИЧЕСКОЙ ИШЕМИИ)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1597н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ЭКЗОФТАЛЬМЕ, СВЯЗАННОМ С НАРУШЕНИЕМ ФУНКЦИИ ЩИТОВИДНОЙ ЖЕЛЕЗЫ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754н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ТИРЕОТОКСИКОЗЕ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24 декабря 2012 г. N 1552н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ИНСУЛИНЗАВИСИМОМ САХАРНОМ ДИАБЕТЕ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858н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ИНСУЛИННЕЗАВИСИМОМ САХАРНОМ ДИАБЕТЕ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850н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ОЖИРЕНИИ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859н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ПЕРВИЧНОМ ГИПОТИРЕОЗЕ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854н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ПОДОСТРОМ ТИРЕОИДИТЕ 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0631F43-128F-4A90-AF7C-866240281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68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6"/>
    </mc:Choice>
    <mc:Fallback>
      <p:transition spd="slow" advTm="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320" y="427974"/>
            <a:ext cx="7076997" cy="429275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Стандарты оказания медицинской помощи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40672764"/>
              </p:ext>
            </p:extLst>
          </p:nvPr>
        </p:nvGraphicFramePr>
        <p:xfrm>
          <a:off x="228600" y="857249"/>
          <a:ext cx="8615363" cy="3952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9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847">
                <a:tc>
                  <a:txBody>
                    <a:bodyPr/>
                    <a:lstStyle/>
                    <a:p>
                      <a:r>
                        <a:rPr lang="ru-RU" sz="1200" dirty="0"/>
                        <a:t>Раздел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Наименование документа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933">
                <a:tc>
                  <a:txBody>
                    <a:bodyPr/>
                    <a:lstStyle/>
                    <a:p>
                      <a:r>
                        <a:rPr lang="ru-RU" sz="1200" b="1" dirty="0"/>
                        <a:t>Ревматология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9 ноября 2012 г. N 706н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УЗЕЛКОВОМ ПОЛИАРТЕРИИТЕ И РОДСТВЕННЫХ СОСТОЯНИЯХ, ДРУГИХ НЕКРОТИЗИРУЮЩИХ ВАСКУЛОПАТИЯХ, ДРУГИХ СИСТЕМНЫХ ПОРАЖЕНИЯХ СОЕДИНИТЕЛЬНОЙ ТКАНИ 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3538">
                <a:tc>
                  <a:txBody>
                    <a:bodyPr/>
                    <a:lstStyle/>
                    <a:p>
                      <a:r>
                        <a:rPr lang="ru-RU" sz="1200" b="1" dirty="0"/>
                        <a:t>Офтальмология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28 декабря 2012 г. N 1612н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ОККЛЮЗИИ ЦЕНТРАЛЬНОЙ АРТЕРИИ СЕТЧАТКИ И ЕЕ ВЕТВЕЙ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24 декабря 2012 г. N 1412н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ОСТРОМ ПРИСТУПЕ ЗАКРЫТОУГОЛЬНОЙ ГЛАУКОМЫ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ПРИКАЗ от 9 ноября 2012 г. N 862н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ГЛАУКОМЕ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ПРИКАЗ от 20 декабря 2012 г. N 1276н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ВОЗРАСТНОЙ МАКУЛЯРНОЙ ДЕГЕНЕРАЦИИ 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2817">
                <a:tc>
                  <a:txBody>
                    <a:bodyPr/>
                    <a:lstStyle/>
                    <a:p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</a:rPr>
                        <a:t>Урология</a:t>
                      </a:r>
                      <a:endParaRPr lang="ru-RU" sz="1200" b="1" dirty="0"/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9 ноября 2012 г. N 745н ОБ УТВЕРЖДЕНИИ СТАНДАРТА СПЕЦИАЛИЗИРОВАННОЙ МЕДИЦИНСКОЙ ПОМОЩИ</a:t>
                      </a:r>
                      <a:r>
                        <a:rPr lang="ru-RU" sz="1200" b="1" dirty="0"/>
                        <a:t> ПРИ ЗАДЕРЖКЕ МОЧИ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9 ноября 2012 г. N 698н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НЕПРОИЗВОЛЬНОМ МОЧЕИСПУСКАНИИ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29 декабря 2012 г. N 1684н ОБ УТВЕРЖДЕНИИ СТАНДАРТА СПЕЦИАЛИЗИРОВАННОЙ МЕДИЦИНСКОЙ ПОМОЩИ</a:t>
                      </a:r>
                      <a:r>
                        <a:rPr lang="ru-RU" sz="1200" b="1" dirty="0"/>
                        <a:t> ПРИ ФИМОЗЕ, БАЛАНОПОСТИТЕ, БАЛАНИТЕ, ЯЗВЕ И ЛЕЙКОПЛАКИИ ПОЛОВОГО ЧЛЕНА И ДРУГИХ ВОСПАЛИТЕЛЬНЫХ ЗАБОЛЕВАНИЙ ПОЛОВОГО ЧЛЕНА 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66FE834E-7FE2-4537-86ED-D0A9B8E9B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6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1"/>
    </mc:Choice>
    <mc:Fallback>
      <p:transition spd="slow" advTm="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2FAAE-8248-48A0-8BD6-8AAB5DC22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6039" y="369932"/>
            <a:ext cx="7330568" cy="438652"/>
          </a:xfrm>
        </p:spPr>
        <p:txBody>
          <a:bodyPr/>
          <a:lstStyle/>
          <a:p>
            <a:pPr algn="ctr"/>
            <a:r>
              <a:rPr lang="ru-RU" sz="2000" dirty="0" err="1">
                <a:solidFill>
                  <a:schemeClr val="accent3"/>
                </a:solidFill>
                <a:latin typeface="Futura PT Bold" panose="020B0902020204020203" pitchFamily="34" charset="-52"/>
              </a:rPr>
              <a:t>Эпидситуация</a:t>
            </a:r>
            <a:r>
              <a:rPr lang="ru-RU" sz="2000" dirty="0">
                <a:solidFill>
                  <a:schemeClr val="accent3"/>
                </a:solidFill>
                <a:latin typeface="Futura PT Bold" panose="020B0902020204020203" pitchFamily="34" charset="-52"/>
              </a:rPr>
              <a:t> в Московской области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605D33D-0430-4449-932F-2D8A80E6D1B1}"/>
              </a:ext>
            </a:extLst>
          </p:cNvPr>
          <p:cNvGraphicFramePr>
            <a:graphicFrameLocks noGrp="1"/>
          </p:cNvGraphicFramePr>
          <p:nvPr/>
        </p:nvGraphicFramePr>
        <p:xfrm>
          <a:off x="113114" y="751434"/>
          <a:ext cx="4515097" cy="1917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58E53A9-F6D9-46EE-BFE9-8EA7D3451DB7}"/>
              </a:ext>
            </a:extLst>
          </p:cNvPr>
          <p:cNvSpPr txBox="1"/>
          <p:nvPr/>
        </p:nvSpPr>
        <p:spPr>
          <a:xfrm>
            <a:off x="1513839" y="808584"/>
            <a:ext cx="2627386" cy="253389"/>
          </a:xfrm>
          <a:prstGeom prst="rect">
            <a:avLst/>
          </a:prstGeom>
          <a:noFill/>
        </p:spPr>
        <p:txBody>
          <a:bodyPr wrap="square" lIns="68059" tIns="34029" rIns="68059" bIns="34029" rtlCol="0">
            <a:spAutoFit/>
          </a:bodyPr>
          <a:lstStyle/>
          <a:p>
            <a:r>
              <a:rPr lang="ru-RU" sz="1200" b="1" dirty="0">
                <a:latin typeface="Futura PT Bold" panose="020B0902020204020203"/>
              </a:rPr>
              <a:t>Новые случаи все группы (</a:t>
            </a:r>
            <a:r>
              <a:rPr lang="ru-RU" sz="1200" b="1" dirty="0" err="1">
                <a:latin typeface="Futura PT Bold" panose="020B0902020204020203"/>
              </a:rPr>
              <a:t>абс</a:t>
            </a:r>
            <a:r>
              <a:rPr lang="ru-RU" sz="1200" b="1" dirty="0">
                <a:latin typeface="Futura PT Bold" panose="020B0902020204020203"/>
              </a:rPr>
              <a:t>.)</a:t>
            </a:r>
          </a:p>
        </p:txBody>
      </p:sp>
      <p:graphicFrame>
        <p:nvGraphicFramePr>
          <p:cNvPr id="14" name="Диаграмма 10">
            <a:extLst>
              <a:ext uri="{FF2B5EF4-FFF2-40B4-BE49-F238E27FC236}">
                <a16:creationId xmlns:a16="http://schemas.microsoft.com/office/drawing/2014/main" id="{684F9CB0-2168-43DD-86D1-C02E89F9499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54672" y="2478642"/>
          <a:ext cx="4049485" cy="242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Диаграмма 11">
            <a:extLst>
              <a:ext uri="{FF2B5EF4-FFF2-40B4-BE49-F238E27FC236}">
                <a16:creationId xmlns:a16="http://schemas.microsoft.com/office/drawing/2014/main" id="{7880FA05-470C-4148-A710-C11446CE25A1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4304157" y="2478642"/>
          <a:ext cx="4639490" cy="242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770AD0C-928F-418A-8102-DBF6DC92916E}"/>
              </a:ext>
            </a:extLst>
          </p:cNvPr>
          <p:cNvSpPr txBox="1"/>
          <p:nvPr/>
        </p:nvSpPr>
        <p:spPr>
          <a:xfrm>
            <a:off x="4445715" y="2430368"/>
            <a:ext cx="2773925" cy="622720"/>
          </a:xfrm>
          <a:prstGeom prst="rect">
            <a:avLst/>
          </a:prstGeom>
          <a:noFill/>
        </p:spPr>
        <p:txBody>
          <a:bodyPr wrap="square" lIns="68059" tIns="34029" rIns="68059" bIns="34029" rtlCol="0">
            <a:spAutoFit/>
          </a:bodyPr>
          <a:lstStyle/>
          <a:p>
            <a:r>
              <a:rPr lang="ru-RU" sz="1200" b="1" dirty="0">
                <a:latin typeface="Futura PT Bold" panose="020B0902020204020203"/>
              </a:rPr>
              <a:t>Динамика показателя пораженности в Московской области </a:t>
            </a:r>
            <a:r>
              <a:rPr lang="ru-RU" sz="1000" b="1" dirty="0">
                <a:latin typeface="Futura PT Bold" panose="020B0902020204020203"/>
              </a:rPr>
              <a:t>(на 100 тыс.)</a:t>
            </a:r>
          </a:p>
        </p:txBody>
      </p:sp>
      <p:graphicFrame>
        <p:nvGraphicFramePr>
          <p:cNvPr id="9" name="Объект 6">
            <a:extLst>
              <a:ext uri="{FF2B5EF4-FFF2-40B4-BE49-F238E27FC236}">
                <a16:creationId xmlns:a16="http://schemas.microsoft.com/office/drawing/2014/main" id="{2B1698D5-631D-4F8F-AB98-15CAF9443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624454"/>
              </p:ext>
            </p:extLst>
          </p:nvPr>
        </p:nvGraphicFramePr>
        <p:xfrm>
          <a:off x="4518025" y="607882"/>
          <a:ext cx="4404911" cy="1798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6C83425-C688-49F8-B58B-313578999942}"/>
              </a:ext>
            </a:extLst>
          </p:cNvPr>
          <p:cNvSpPr txBox="1"/>
          <p:nvPr/>
        </p:nvSpPr>
        <p:spPr>
          <a:xfrm>
            <a:off x="5220293" y="751434"/>
            <a:ext cx="2479718" cy="284166"/>
          </a:xfrm>
          <a:prstGeom prst="rect">
            <a:avLst/>
          </a:prstGeom>
          <a:noFill/>
        </p:spPr>
        <p:txBody>
          <a:bodyPr wrap="square" lIns="68059" tIns="34029" rIns="68059" bIns="34029" rtlCol="0">
            <a:spAutoFit/>
          </a:bodyPr>
          <a:lstStyle/>
          <a:p>
            <a:r>
              <a:rPr lang="ru-RU" sz="1400" b="1" dirty="0"/>
              <a:t>ЛЖВС все группы (</a:t>
            </a:r>
            <a:r>
              <a:rPr lang="ru-RU" sz="1400" b="1" dirty="0" err="1"/>
              <a:t>абс</a:t>
            </a:r>
            <a:r>
              <a:rPr lang="ru-RU" sz="1400" b="1" dirty="0"/>
              <a:t>.)</a:t>
            </a:r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F48DC53A-7A2C-446C-BE47-57C1B92CDC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5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61"/>
    </mc:Choice>
    <mc:Fallback>
      <p:transition spd="slow" advTm="7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46" x="2395538" y="4681538"/>
          <p14:tracePt t="51212" x="3198813" y="4999038"/>
          <p14:tracePt t="51225" x="3275013" y="4945063"/>
          <p14:tracePt t="51229" x="3376613" y="4876800"/>
          <p14:tracePt t="51240" x="3438525" y="4835525"/>
          <p14:tracePt t="51246" x="3487738" y="4794250"/>
          <p14:tracePt t="51257" x="3535363" y="4759325"/>
          <p14:tracePt t="51262" x="3548063" y="4732338"/>
          <p14:tracePt t="51272" x="3568700" y="4711700"/>
          <p14:tracePt t="51278" x="3576638" y="4684713"/>
          <p14:tracePt t="51289" x="3582988" y="4670425"/>
          <p14:tracePt t="51294" x="3582988" y="4649788"/>
          <p14:tracePt t="51304" x="3582988" y="4608513"/>
          <p14:tracePt t="51316" x="3582988" y="4568825"/>
          <p14:tracePt t="51326" x="3589338" y="4554538"/>
          <p14:tracePt t="51343" x="3597275" y="4527550"/>
          <p14:tracePt t="51347" x="3609975" y="4506913"/>
          <p14:tracePt t="51359" x="3617913" y="4492625"/>
          <p14:tracePt t="51363" x="3630613" y="4479925"/>
          <p14:tracePt t="51379" x="3651250" y="4451350"/>
          <p14:tracePt t="51393" x="3665538" y="4438650"/>
          <p14:tracePt t="51396" x="3671888" y="4403725"/>
          <p14:tracePt t="51409" x="3698875" y="4383088"/>
          <p14:tracePt t="51412" x="3713163" y="4356100"/>
          <p14:tracePt t="51427" x="3733800" y="4321175"/>
          <p14:tracePt t="51443" x="3740150" y="4321175"/>
          <p14:tracePt t="51451" x="3754438" y="4314825"/>
          <p14:tracePt t="51460" x="3767138" y="4308475"/>
          <p14:tracePt t="51477" x="3775075" y="4300538"/>
          <p14:tracePt t="51685" x="3781425" y="4294188"/>
          <p14:tracePt t="51699" x="3822700" y="4273550"/>
          <p14:tracePt t="51719" x="3849688" y="4259263"/>
          <p14:tracePt t="51738" x="3863975" y="4246563"/>
          <p14:tracePt t="51741" x="3870325" y="4240213"/>
          <p14:tracePt t="51764" x="3946525" y="4205288"/>
          <p14:tracePt t="51783" x="4027488" y="4170363"/>
          <p14:tracePt t="51804" x="4097338" y="4110038"/>
          <p14:tracePt t="51815" x="4110038" y="4102100"/>
          <p14:tracePt t="51827" x="4171950" y="4040188"/>
          <p14:tracePt t="51843" x="4213225" y="3979863"/>
          <p14:tracePt t="51853" x="4219575" y="3965575"/>
          <p14:tracePt t="51869" x="4260850" y="3917950"/>
          <p14:tracePt t="51877" x="4267200" y="3903663"/>
          <p14:tracePt t="51897" x="4281488" y="3883025"/>
          <p14:tracePt t="51914" x="4281488" y="3876675"/>
          <p14:tracePt t="51923" x="4281488" y="3870325"/>
          <p14:tracePt t="51965" x="4281488" y="3862388"/>
          <p14:tracePt t="52037" x="4281488" y="3849688"/>
          <p14:tracePt t="52051" x="4287838" y="3841750"/>
          <p14:tracePt t="52069" x="4287838" y="3814763"/>
          <p14:tracePt t="52088" x="4287838" y="3773488"/>
          <p14:tracePt t="52091" x="4287838" y="3752850"/>
          <p14:tracePt t="52111" x="4287838" y="3690938"/>
          <p14:tracePt t="52127" x="4287838" y="3636963"/>
          <p14:tracePt t="52148" x="4267200" y="3575050"/>
          <p14:tracePt t="52164" x="4254500" y="3540125"/>
          <p14:tracePt t="52177" x="4248150" y="3527425"/>
          <p14:tracePt t="52180" x="4233863" y="3500438"/>
          <p14:tracePt t="52187" x="4233863" y="3479800"/>
          <p14:tracePt t="52195" x="4219575" y="3465513"/>
          <p14:tracePt t="52218" x="4206875" y="3430588"/>
          <p14:tracePt t="52236" x="4198938" y="3417888"/>
          <p14:tracePt t="52254" x="4186238" y="3397250"/>
          <p14:tracePt t="52269" x="4178300" y="3382963"/>
          <p14:tracePt t="52278" x="4171950" y="3376613"/>
          <p14:tracePt t="52282" x="4165600" y="3376613"/>
          <p14:tracePt t="52292" x="4157663" y="3362325"/>
          <p14:tracePt t="52300" x="4157663" y="3355975"/>
          <p14:tracePt t="52318" x="4144963" y="3341688"/>
          <p14:tracePt t="52337" x="4124325" y="3314700"/>
          <p14:tracePt t="52342" x="4117975" y="3300413"/>
          <p14:tracePt t="52348" x="4103688" y="3287713"/>
          <p14:tracePt t="52368" x="4083050" y="3267075"/>
          <p14:tracePt t="52372" x="4076700" y="3260725"/>
          <p14:tracePt t="52379" x="4062413" y="3252788"/>
          <p14:tracePt t="52395" x="4048125" y="3240088"/>
          <p14:tracePt t="52411" x="4035425" y="3240088"/>
          <p14:tracePt t="52434" x="4021138" y="3240088"/>
          <p14:tracePt t="52438" x="4014788" y="3232150"/>
          <p14:tracePt t="52453" x="3994150" y="3232150"/>
          <p14:tracePt t="52471" x="3952875" y="3225800"/>
          <p14:tracePt t="52488" x="3925888" y="3225800"/>
          <p14:tracePt t="52497" x="3905250" y="3211513"/>
          <p14:tracePt t="52499" x="3870325" y="3211513"/>
          <p14:tracePt t="52509" x="3849688" y="3205163"/>
          <p14:tracePt t="52514" x="3808413" y="3198813"/>
          <p14:tracePt t="52525" x="3787775" y="3198813"/>
          <p14:tracePt t="52530" x="3740150" y="3190875"/>
          <p14:tracePt t="52541" x="3713163" y="3190875"/>
          <p14:tracePt t="52546" x="3692525" y="3184525"/>
          <p14:tracePt t="52557" x="3686175" y="3184525"/>
          <p14:tracePt t="52562" x="3678238" y="3178175"/>
          <p14:tracePt t="52676" x="3671888" y="3178175"/>
          <p14:tracePt t="52691" x="3636963" y="3178175"/>
          <p14:tracePt t="52716" x="3603625" y="3184525"/>
          <p14:tracePt t="52738" x="3589338" y="3198813"/>
          <p14:tracePt t="52742" x="3568700" y="3211513"/>
          <p14:tracePt t="52758" x="3548063" y="3232150"/>
          <p14:tracePt t="52777" x="3521075" y="3260725"/>
          <p14:tracePt t="52782" x="3514725" y="3267075"/>
          <p14:tracePt t="52801" x="3487738" y="3294063"/>
          <p14:tracePt t="52805" x="3473450" y="3308350"/>
          <p14:tracePt t="52813" x="3452813" y="3321050"/>
          <p14:tracePt t="52819" x="3432175" y="3341688"/>
          <p14:tracePt t="52827" x="3417888" y="3355975"/>
          <p14:tracePt t="52834" x="3405188" y="3376613"/>
          <p14:tracePt t="52843" x="3397250" y="3397250"/>
          <p14:tracePt t="52851" x="3376613" y="3409950"/>
          <p14:tracePt t="52862" x="3357563" y="3444875"/>
          <p14:tracePt t="52868" x="3343275" y="3465513"/>
          <p14:tracePt t="52887" x="3308350" y="3513138"/>
          <p14:tracePt t="52893" x="3302000" y="3527425"/>
          <p14:tracePt t="52914" x="3267075" y="3581400"/>
          <p14:tracePt t="52919" x="3260725" y="3589338"/>
          <p14:tracePt t="52931" x="3260725" y="3609975"/>
          <p14:tracePt t="52944" x="3260725" y="3622675"/>
          <p14:tracePt t="52947" x="3260725" y="3636963"/>
          <p14:tracePt t="52960" x="3254375" y="3649663"/>
          <p14:tracePt t="52962" x="3254375" y="3663950"/>
          <p14:tracePt t="52988" x="3254375" y="3684588"/>
          <p14:tracePt t="52992" x="3254375" y="3698875"/>
          <p14:tracePt t="53008" x="3254375" y="3732213"/>
          <p14:tracePt t="53013" x="3254375" y="3746500"/>
          <p14:tracePt t="53032" x="3254375" y="3773488"/>
          <p14:tracePt t="53042" x="3246438" y="3808413"/>
          <p14:tracePt t="53050" x="3246438" y="3814763"/>
          <p14:tracePt t="53058" x="3246438" y="3821113"/>
          <p14:tracePt t="53066" x="3246438" y="3835400"/>
          <p14:tracePt t="53075" x="3246438" y="3841750"/>
          <p14:tracePt t="53083" x="3246438" y="3856038"/>
          <p14:tracePt t="53094" x="3254375" y="3870325"/>
          <p14:tracePt t="53099" x="3260725" y="3883025"/>
          <p14:tracePt t="53111" x="3267075" y="3903663"/>
          <p14:tracePt t="53115" x="3295650" y="3930650"/>
          <p14:tracePt t="53128" x="3316288" y="3951288"/>
          <p14:tracePt t="53131" x="3322638" y="3959225"/>
          <p14:tracePt t="53144" x="3328988" y="3965575"/>
          <p14:tracePt t="53147" x="3343275" y="3979863"/>
          <p14:tracePt t="53204" x="3349625" y="3979863"/>
          <p14:tracePt t="53220" x="3357563" y="3979863"/>
          <p14:tracePt t="53232" x="3363913" y="3979863"/>
          <p14:tracePt t="53252" x="3376613" y="3979863"/>
          <p14:tracePt t="53264" x="3390900" y="3979863"/>
          <p14:tracePt t="53277" x="3446463" y="3986213"/>
          <p14:tracePt t="53290" x="3487738" y="3992563"/>
          <p14:tracePt t="53294" x="3521075" y="3992563"/>
          <p14:tracePt t="53304" x="3562350" y="4000500"/>
          <p14:tracePt t="53307" x="3617913" y="4013200"/>
          <p14:tracePt t="53318" x="3651250" y="4013200"/>
          <p14:tracePt t="53333" x="3698875" y="4013200"/>
          <p14:tracePt t="53349" x="3733800" y="4013200"/>
          <p14:tracePt t="53365" x="3754438" y="4013200"/>
          <p14:tracePt t="53380" x="3781425" y="4013200"/>
          <p14:tracePt t="53399" x="3816350" y="4013200"/>
          <p14:tracePt t="53404" x="3836988" y="4013200"/>
          <p14:tracePt t="53416" x="3870325" y="4013200"/>
          <p14:tracePt t="53420" x="3890963" y="4013200"/>
          <p14:tracePt t="53431" x="3917950" y="4013200"/>
          <p14:tracePt t="53436" x="3946525" y="4013200"/>
          <p14:tracePt t="53451" x="3952875" y="4013200"/>
          <p14:tracePt t="53464" x="3959225" y="4013200"/>
          <p14:tracePt t="53468" x="3967163" y="4013200"/>
          <p14:tracePt t="53541" x="3973513" y="4013200"/>
          <p14:tracePt t="53556" x="3987800" y="4013200"/>
          <p14:tracePt t="53574" x="4000500" y="4000500"/>
          <p14:tracePt t="53598" x="4035425" y="3965575"/>
          <p14:tracePt t="53617" x="4048125" y="3938588"/>
          <p14:tracePt t="53623" x="4062413" y="3924300"/>
          <p14:tracePt t="53639" x="4076700" y="3897313"/>
          <p14:tracePt t="53645" x="4076700" y="3889375"/>
          <p14:tracePt t="53663" x="4089400" y="3856038"/>
          <p14:tracePt t="53672" x="4089400" y="3835400"/>
          <p14:tracePt t="53680" x="4097338" y="3808413"/>
          <p14:tracePt t="53684" x="4097338" y="3794125"/>
          <p14:tracePt t="53699" x="4097338" y="3760788"/>
          <p14:tracePt t="53713" x="4097338" y="3746500"/>
          <p14:tracePt t="53715" x="4097338" y="3719513"/>
          <p14:tracePt t="53737" x="4097338" y="3698875"/>
          <p14:tracePt t="53754" x="4097338" y="3670300"/>
          <p14:tracePt t="53756" x="4097338" y="3657600"/>
          <p14:tracePt t="53765" x="4097338" y="3643313"/>
          <p14:tracePt t="53779" x="4089400" y="3602038"/>
          <p14:tracePt t="53794" x="4083050" y="3589338"/>
          <p14:tracePt t="53803" x="4076700" y="3560763"/>
          <p14:tracePt t="53812" x="4068763" y="3560763"/>
          <p14:tracePt t="53819" x="4062413" y="3540125"/>
          <p14:tracePt t="53827" x="4056063" y="3527425"/>
          <p14:tracePt t="53835" x="4041775" y="3506788"/>
          <p14:tracePt t="53844" x="4035425" y="3506788"/>
          <p14:tracePt t="53851" x="4027488" y="3500438"/>
          <p14:tracePt t="53861" x="4014788" y="3486150"/>
          <p14:tracePt t="53867" x="4014788" y="3479800"/>
          <p14:tracePt t="53878" x="4008438" y="3471863"/>
          <p14:tracePt t="53895" x="3994150" y="3465513"/>
          <p14:tracePt t="53899" x="3987800" y="3459163"/>
          <p14:tracePt t="53913" x="3973513" y="3459163"/>
          <p14:tracePt t="53916" x="3959225" y="3444875"/>
          <p14:tracePt t="53929" x="3946525" y="3444875"/>
          <p14:tracePt t="53932" x="3932238" y="3438525"/>
          <p14:tracePt t="53947" x="3905250" y="3424238"/>
          <p14:tracePt t="53964" x="3870325" y="3409950"/>
          <p14:tracePt t="53979" x="3836988" y="3403600"/>
          <p14:tracePt t="53996" x="3787775" y="3397250"/>
          <p14:tracePt t="54004" x="3775075" y="3390900"/>
          <p14:tracePt t="54014" x="3767138" y="3390900"/>
          <p14:tracePt t="54019" x="3748088" y="3390900"/>
          <p14:tracePt t="54029" x="3733800" y="3382963"/>
          <p14:tracePt t="54036" x="3713163" y="3382963"/>
          <p14:tracePt t="54046" x="3692525" y="3382963"/>
          <p14:tracePt t="54052" x="3678238" y="3376613"/>
          <p14:tracePt t="54063" x="3665538" y="3376613"/>
          <p14:tracePt t="54068" x="3651250" y="3376613"/>
          <p14:tracePt t="54079" x="3636963" y="3370263"/>
          <p14:tracePt t="54176" x="3624263" y="3370263"/>
          <p14:tracePt t="54190" x="3617913" y="3376613"/>
          <p14:tracePt t="54214" x="3609975" y="3382963"/>
          <p14:tracePt t="54237" x="3609975" y="3390900"/>
          <p14:tracePt t="54254" x="3609975" y="3397250"/>
          <p14:tracePt t="54270" x="3609975" y="3403600"/>
          <p14:tracePt t="54287" x="3609975" y="3417888"/>
          <p14:tracePt t="54304" x="3609975" y="3451225"/>
          <p14:tracePt t="54319" x="3609975" y="3471863"/>
          <p14:tracePt t="54328" x="3609975" y="3486150"/>
          <p14:tracePt t="54331" x="3609975" y="3506788"/>
          <p14:tracePt t="54344" x="3630613" y="3540125"/>
          <p14:tracePt t="54347" x="3644900" y="3560763"/>
          <p14:tracePt t="54364" x="3692525" y="3622675"/>
          <p14:tracePt t="54372" x="3719513" y="3643313"/>
          <p14:tracePt t="54380" x="3754438" y="3684588"/>
          <p14:tracePt t="54388" x="3829050" y="3725863"/>
          <p14:tracePt t="54396" x="3946525" y="3767138"/>
          <p14:tracePt t="54403" x="4041775" y="3800475"/>
          <p14:tracePt t="54412" x="4165600" y="3835400"/>
          <p14:tracePt t="54420" x="4302125" y="3862388"/>
          <p14:tracePt t="54428" x="4479925" y="3897313"/>
          <p14:tracePt t="54436" x="4692650" y="3924300"/>
          <p14:tracePt t="54446" x="4878388" y="3951288"/>
          <p14:tracePt t="54452" x="5035550" y="3979863"/>
          <p14:tracePt t="54463" x="5192713" y="4000500"/>
          <p14:tracePt t="54468" x="5316538" y="4013200"/>
          <p14:tracePt t="54480" x="5411788" y="4019550"/>
          <p14:tracePt t="54483" x="5480050" y="4019550"/>
          <p14:tracePt t="54496" x="5494338" y="4019550"/>
          <p14:tracePt t="54515" x="5500688" y="4019550"/>
          <p14:tracePt t="54532" x="5508625" y="4019550"/>
          <p14:tracePt t="54692" x="5494338" y="4019550"/>
          <p14:tracePt t="54708" x="5438775" y="4033838"/>
          <p14:tracePt t="54726" x="5364163" y="4068763"/>
          <p14:tracePt t="54742" x="5295900" y="4095750"/>
          <p14:tracePt t="54759" x="5275263" y="4116388"/>
          <p14:tracePt t="54783" x="5240338" y="4149725"/>
          <p14:tracePt t="54800" x="5227638" y="4157663"/>
          <p14:tracePt t="54804" x="5227638" y="4164013"/>
          <p14:tracePt t="54814" x="5227638" y="4170363"/>
          <p14:tracePt t="54822" x="5219700" y="4184650"/>
          <p14:tracePt t="54835" x="5199063" y="4198938"/>
          <p14:tracePt t="54845" x="5186363" y="4219575"/>
          <p14:tracePt t="54851" x="5172075" y="4252913"/>
          <p14:tracePt t="54862" x="5145088" y="4279900"/>
          <p14:tracePt t="54867" x="5138738" y="4294188"/>
          <p14:tracePt t="54880" x="5124450" y="4308475"/>
          <p14:tracePt t="54890" x="5110163" y="4329113"/>
          <p14:tracePt t="54892" x="5103813" y="4335463"/>
          <p14:tracePt t="54901" x="5097463" y="4349750"/>
          <p14:tracePt t="54914" x="5089525" y="4362450"/>
          <p14:tracePt t="55084" x="5097463" y="4356100"/>
          <p14:tracePt t="55100" x="5118100" y="4341813"/>
          <p14:tracePt t="55118" x="5157788" y="4314825"/>
          <p14:tracePt t="55140" x="5227638" y="4287838"/>
          <p14:tracePt t="55144" x="5268913" y="4279900"/>
          <p14:tracePt t="55160" x="5405438" y="4232275"/>
          <p14:tracePt t="55163" x="5459413" y="4211638"/>
          <p14:tracePt t="55185" x="5630863" y="4170363"/>
          <p14:tracePt t="55191" x="5707063" y="4149725"/>
          <p14:tracePt t="55207" x="5864225" y="4095750"/>
          <p14:tracePt t="55215" x="5953125" y="4060825"/>
          <p14:tracePt t="55228" x="6110288" y="3986213"/>
          <p14:tracePt t="55236" x="6199188" y="3930650"/>
          <p14:tracePt t="55251" x="6350000" y="3849688"/>
          <p14:tracePt t="55262" x="6411913" y="3808413"/>
          <p14:tracePt t="55268" x="6473825" y="3767138"/>
          <p14:tracePt t="55283" x="6529388" y="3725863"/>
          <p14:tracePt t="55298" x="6624638" y="3657600"/>
          <p14:tracePt t="55316" x="6713538" y="3581400"/>
          <p14:tracePt t="55331" x="6781800" y="3527425"/>
          <p14:tracePt t="55348" x="6837363" y="3500438"/>
          <p14:tracePt t="55356" x="6870700" y="3486150"/>
          <p14:tracePt t="55368" x="6884988" y="3479800"/>
          <p14:tracePt t="55372" x="6919913" y="3451225"/>
          <p14:tracePt t="55383" x="6932613" y="3444875"/>
          <p14:tracePt t="55388" x="6938963" y="3444875"/>
          <p14:tracePt t="55400" x="6946900" y="3438525"/>
          <p14:tracePt t="55484" x="6953250" y="3438525"/>
          <p14:tracePt t="55494" x="6959600" y="3438525"/>
          <p14:tracePt t="55503" x="6973888" y="3430588"/>
          <p14:tracePt t="55516" x="6988175" y="3424238"/>
          <p14:tracePt t="55531" x="7008813" y="3417888"/>
          <p14:tracePt t="55540" x="7015163" y="3417888"/>
          <p14:tracePt t="55549" x="7021513" y="3417888"/>
          <p14:tracePt t="55565" x="7035800" y="3417888"/>
          <p14:tracePt t="55572" x="7042150" y="3409950"/>
          <p14:tracePt t="55589" x="7056438" y="3403600"/>
          <p14:tracePt t="55600" x="7069138" y="3397250"/>
          <p14:tracePt t="55604" x="7104063" y="3376613"/>
          <p14:tracePt t="55616" x="7118350" y="3370263"/>
          <p14:tracePt t="55619" x="7131050" y="3362325"/>
          <p14:tracePt t="55633" x="7145338" y="3355975"/>
          <p14:tracePt t="55636" x="7159625" y="3349625"/>
          <p14:tracePt t="55651" x="7172325" y="3341688"/>
          <p14:tracePt t="55666" x="7186613" y="3335338"/>
          <p14:tracePt t="55683" x="7192963" y="3335338"/>
          <p14:tracePt t="55700" x="7199313" y="3328988"/>
          <p14:tracePt t="55716" x="7207250" y="3321050"/>
          <p14:tracePt t="55732" x="7207250" y="3314700"/>
          <p14:tracePt t="55750" x="7219950" y="3308350"/>
          <p14:tracePt t="55755" x="7227888" y="3308350"/>
          <p14:tracePt t="55766" x="7234238" y="3300413"/>
          <p14:tracePt t="55771" x="7240588" y="3294063"/>
          <p14:tracePt t="55783" x="7254875" y="3287713"/>
          <p14:tracePt t="55787" x="7261225" y="3287713"/>
          <p14:tracePt t="55799" x="7269163" y="3287713"/>
          <p14:tracePt t="55803" x="7296150" y="3267075"/>
          <p14:tracePt t="55814" x="7310438" y="3260725"/>
          <p14:tracePt t="55819" x="7316788" y="3260725"/>
          <p14:tracePt t="55832" x="7337425" y="3252788"/>
          <p14:tracePt t="55835" x="7350125" y="3246438"/>
          <p14:tracePt t="55848" x="7364413" y="3240088"/>
          <p14:tracePt t="55851" x="7391400" y="3240088"/>
          <p14:tracePt t="55865" x="7405688" y="3232150"/>
          <p14:tracePt t="55868" x="7419975" y="3225800"/>
          <p14:tracePt t="55883" x="7459663" y="3219450"/>
          <p14:tracePt t="55901" x="7480300" y="3211513"/>
          <p14:tracePt t="55916" x="7515225" y="3198813"/>
          <p14:tracePt t="55935" x="7529513" y="3198813"/>
          <p14:tracePt t="55940" x="7556500" y="3190875"/>
          <p14:tracePt t="55951" x="7562850" y="3190875"/>
          <p14:tracePt t="55956" x="7589838" y="3184525"/>
          <p14:tracePt t="55967" x="7610475" y="3184525"/>
          <p14:tracePt t="55972" x="7639050" y="3184525"/>
          <p14:tracePt t="55984" x="7672388" y="3178175"/>
          <p14:tracePt t="55987" x="7713663" y="3178175"/>
          <p14:tracePt t="56000" x="7761288" y="3163888"/>
          <p14:tracePt t="56004" x="7802563" y="3157538"/>
          <p14:tracePt t="56015" x="7823200" y="3157538"/>
          <p14:tracePt t="56020" x="7843838" y="3151188"/>
          <p14:tracePt t="56032" x="7864475" y="3151188"/>
          <p14:tracePt t="56036" x="7870825" y="3151188"/>
          <p14:tracePt t="56051" x="7885113" y="3143250"/>
          <p14:tracePt t="56067" x="7891463" y="3143250"/>
          <p14:tracePt t="56085" x="7905750" y="3143250"/>
          <p14:tracePt t="56098" x="7926388" y="3136900"/>
          <p14:tracePt t="56124" x="7940675" y="3136900"/>
          <p14:tracePt t="56133" x="7953375" y="3136900"/>
          <p14:tracePt t="56140" x="7967663" y="3130550"/>
          <p14:tracePt t="56149" x="7994650" y="3122613"/>
          <p14:tracePt t="56156" x="8015288" y="3116263"/>
          <p14:tracePt t="56166" x="8029575" y="3116263"/>
          <p14:tracePt t="56171" x="8050213" y="3109913"/>
          <p14:tracePt t="56181" x="8070850" y="3095625"/>
          <p14:tracePt t="56188" x="8083550" y="3089275"/>
          <p14:tracePt t="56198" x="8131175" y="3068638"/>
          <p14:tracePt t="56204" x="8186738" y="3048000"/>
          <p14:tracePt t="56214" x="8201025" y="3041650"/>
          <p14:tracePt t="56219" x="8234363" y="3027363"/>
          <p14:tracePt t="56231" x="8269288" y="3006725"/>
          <p14:tracePt t="56235" x="8289925" y="3000375"/>
          <p14:tracePt t="56247" x="8310563" y="2992438"/>
          <p14:tracePt t="56251" x="8323263" y="2979738"/>
          <p14:tracePt t="56264" x="8337550" y="2971800"/>
          <p14:tracePt t="56267" x="8350250" y="2959100"/>
          <p14:tracePt t="56282" x="8358188" y="2951163"/>
          <p14:tracePt t="56285" x="8364538" y="2944813"/>
          <p14:tracePt t="56297" x="8370888" y="2930525"/>
          <p14:tracePt t="56315" x="8391525" y="2917825"/>
          <p14:tracePt t="56340" x="8399463" y="2911475"/>
          <p14:tracePt t="56349" x="8405813" y="2911475"/>
          <p14:tracePt t="56366" x="8412163" y="2911475"/>
          <p14:tracePt t="56383" x="8420100" y="2903538"/>
          <p14:tracePt t="56399" x="8426450" y="2897188"/>
          <p14:tracePt t="56414" x="8432800" y="2890838"/>
          <p14:tracePt t="56420" x="8432800" y="2882900"/>
          <p14:tracePt t="56436" x="8440738" y="2876550"/>
          <p14:tracePt t="56512" x="8440738" y="2870200"/>
          <p14:tracePt t="56589" x="8440738" y="2862263"/>
          <p14:tracePt t="56608" x="8447088" y="2855913"/>
          <p14:tracePt t="56623" x="8453438" y="2849563"/>
          <p14:tracePt t="56645" x="8461375" y="2841625"/>
          <p14:tracePt t="56679" x="8467725" y="2835275"/>
          <p14:tracePt t="56837" x="8474075" y="2835275"/>
          <p14:tracePt t="56854" x="8480425" y="2835275"/>
          <p14:tracePt t="56873" x="8494713" y="2835275"/>
          <p14:tracePt t="56892" x="8515350" y="2835275"/>
          <p14:tracePt t="56895" x="8521700" y="2835275"/>
          <p14:tracePt t="56920" x="8529638" y="2835275"/>
          <p14:tracePt t="56939" x="8542338" y="2835275"/>
          <p14:tracePt t="56949" x="8556625" y="2835275"/>
          <p14:tracePt t="56955" x="8570913" y="2835275"/>
          <p14:tracePt t="56963" x="8583613" y="2835275"/>
          <p14:tracePt t="56971" x="8604250" y="2835275"/>
          <p14:tracePt t="56980" x="8624888" y="2835275"/>
          <p14:tracePt t="56987" x="8639175" y="2835275"/>
          <p14:tracePt t="56996" x="8659813" y="2835275"/>
          <p14:tracePt t="57005" x="8672513" y="2835275"/>
          <p14:tracePt t="57026" x="8701088" y="2835275"/>
          <p14:tracePt t="57029" x="8713788" y="2835275"/>
          <p14:tracePt t="57039" x="8720138" y="2835275"/>
          <p14:tracePt t="57047" x="8728075" y="2835275"/>
          <p14:tracePt t="57485" x="8734425" y="2828925"/>
          <p14:tracePt t="57532" x="8740775" y="2828925"/>
          <p14:tracePt t="57558" x="8748713" y="2820988"/>
          <p14:tracePt t="57574" x="8761413" y="2808288"/>
          <p14:tracePt t="57592" x="8769350" y="2801938"/>
          <p14:tracePt t="57597" x="8769350" y="2794000"/>
          <p14:tracePt t="57614" x="8775700" y="2781300"/>
          <p14:tracePt t="57628" x="8782050" y="2752725"/>
          <p14:tracePt t="57637" x="8789988" y="2746375"/>
          <p14:tracePt t="57648" x="8789988" y="2732088"/>
          <p14:tracePt t="57651" x="8796338" y="2725738"/>
          <p14:tracePt t="57667" x="8796338" y="2711450"/>
          <p14:tracePt t="57684" x="8802688" y="2698750"/>
          <p14:tracePt t="57692" x="8802688" y="2690813"/>
          <p14:tracePt t="57700" x="8802688" y="2684463"/>
          <p14:tracePt t="57724" x="8802688" y="2678113"/>
          <p14:tracePt t="57771" x="8802688" y="2671763"/>
          <p14:tracePt t="57796" x="8802688" y="2663825"/>
          <p14:tracePt t="57805" x="8802688" y="2657475"/>
          <p14:tracePt t="57814" x="8796338" y="2651125"/>
          <p14:tracePt t="57822" x="8782050" y="2643188"/>
          <p14:tracePt t="57836" x="8761413" y="2643188"/>
          <p14:tracePt t="57851" x="8713788" y="2630488"/>
          <p14:tracePt t="57867" x="8680450" y="2622550"/>
          <p14:tracePt t="57884" x="8618538" y="2616200"/>
          <p14:tracePt t="57902" x="8562975" y="2609850"/>
          <p14:tracePt t="57908" x="8542338" y="2601913"/>
          <p14:tracePt t="57924" x="8535988" y="2595563"/>
          <p14:tracePt t="57949" x="8529638" y="2589213"/>
          <p14:tracePt t="57980" x="8521700" y="2589213"/>
          <p14:tracePt t="58011" x="8515350" y="2581275"/>
          <p14:tracePt t="58101" x="8509000" y="2581275"/>
          <p14:tracePt t="58117" x="8488363" y="2581275"/>
          <p14:tracePt t="58132" x="8467725" y="2581275"/>
          <p14:tracePt t="58152" x="8412163" y="2581275"/>
          <p14:tracePt t="58169" x="8358188" y="2581275"/>
          <p14:tracePt t="58172" x="8316913" y="2581275"/>
          <p14:tracePt t="58191" x="8248650" y="2581275"/>
          <p14:tracePt t="58209" x="8201025" y="2589213"/>
          <p14:tracePt t="58225" x="8172450" y="2595563"/>
          <p14:tracePt t="58231" x="8166100" y="2595563"/>
          <p14:tracePt t="58251" x="8159750" y="2601913"/>
          <p14:tracePt t="58268" x="8151813" y="2609850"/>
          <p14:tracePt t="58300" x="8131175" y="2616200"/>
          <p14:tracePt t="58308" x="8131175" y="2622550"/>
          <p14:tracePt t="58318" x="8124825" y="2630488"/>
          <p14:tracePt t="58334" x="8118475" y="2636838"/>
          <p14:tracePt t="58350" x="8118475" y="2643188"/>
          <p14:tracePt t="58356" x="8110538" y="2643188"/>
          <p14:tracePt t="58368" x="8110538" y="2651125"/>
          <p14:tracePt t="58372" x="8104188" y="2657475"/>
          <p14:tracePt t="58384" x="8104188" y="2671763"/>
          <p14:tracePt t="58387" x="8104188" y="2678113"/>
          <p14:tracePt t="58400" x="8104188" y="2684463"/>
          <p14:tracePt t="58403" x="8097838" y="2690813"/>
          <p14:tracePt t="58418" x="8097838" y="2698750"/>
          <p14:tracePt t="58420" x="8097838" y="2705100"/>
          <p14:tracePt t="58433" x="8097838" y="2711450"/>
          <p14:tracePt t="58436" x="8097838" y="2719388"/>
          <p14:tracePt t="58452" x="8097838" y="2746375"/>
          <p14:tracePt t="58467" x="8097838" y="2760663"/>
          <p14:tracePt t="58476" x="8097838" y="2773363"/>
          <p14:tracePt t="58485" x="8118475" y="2801938"/>
          <p14:tracePt t="58491" x="8131175" y="2820988"/>
          <p14:tracePt t="58501" x="8151813" y="2849563"/>
          <p14:tracePt t="58508" x="8166100" y="2870200"/>
          <p14:tracePt t="58517" x="8186738" y="2882900"/>
          <p14:tracePt t="58523" x="8201025" y="2897188"/>
          <p14:tracePt t="58533" x="8220075" y="2911475"/>
          <p14:tracePt t="58539" x="8240713" y="2930525"/>
          <p14:tracePt t="58551" x="8261350" y="2944813"/>
          <p14:tracePt t="58555" x="8289925" y="2959100"/>
          <p14:tracePt t="58567" x="8323263" y="2979738"/>
          <p14:tracePt t="58571" x="8358188" y="2992438"/>
          <p14:tracePt t="58584" x="8385175" y="3006725"/>
          <p14:tracePt t="58587" x="8412163" y="3021013"/>
          <p14:tracePt t="58601" x="8447088" y="3033713"/>
          <p14:tracePt t="58605" x="8480425" y="3041650"/>
          <p14:tracePt t="58617" x="8529638" y="3060700"/>
          <p14:tracePt t="58619" x="8556625" y="3068638"/>
          <p14:tracePt t="58634" x="8610600" y="3074988"/>
          <p14:tracePt t="58651" x="8645525" y="3081338"/>
          <p14:tracePt t="58660" x="8659813" y="3081338"/>
          <p14:tracePt t="58668" x="8672513" y="3081338"/>
          <p14:tracePt t="58675" x="8693150" y="3081338"/>
          <p14:tracePt t="58685" x="8720138" y="3081338"/>
          <p14:tracePt t="58692" x="8740775" y="3081338"/>
          <p14:tracePt t="58701" x="8761413" y="3081338"/>
          <p14:tracePt t="58708" x="8782050" y="3081338"/>
          <p14:tracePt t="58718" x="8796338" y="3081338"/>
          <p14:tracePt t="58724" x="8816975" y="3081338"/>
          <p14:tracePt t="58734" x="8843963" y="3074988"/>
          <p14:tracePt t="58739" x="8858250" y="3068638"/>
          <p14:tracePt t="58750" x="8878888" y="3060700"/>
          <p14:tracePt t="58755" x="8885238" y="3060700"/>
          <p14:tracePt t="58767" x="8905875" y="3054350"/>
          <p14:tracePt t="58784" x="8912225" y="3054350"/>
          <p14:tracePt t="58804" x="8920163" y="3048000"/>
          <p14:tracePt t="58827" x="8926513" y="3041650"/>
          <p14:tracePt t="58837" x="8932863" y="3027363"/>
          <p14:tracePt t="58851" x="8940800" y="3006725"/>
          <p14:tracePt t="58868" x="8947150" y="2965450"/>
          <p14:tracePt t="58875" x="8953500" y="2951163"/>
          <p14:tracePt t="58885" x="8953500" y="2924175"/>
          <p14:tracePt t="58903" x="8953500" y="2911475"/>
          <p14:tracePt t="58908" x="8953500" y="2890838"/>
          <p14:tracePt t="58918" x="8953500" y="2882900"/>
          <p14:tracePt t="58923" x="8953500" y="2876550"/>
          <p14:tracePt t="58934" x="8953500" y="2870200"/>
          <p14:tracePt t="58951" x="8953500" y="2862263"/>
          <p14:tracePt t="58971" x="8953500" y="2849563"/>
          <p14:tracePt t="58995" x="8947150" y="2841625"/>
          <p14:tracePt t="59019" x="8940800" y="2835275"/>
          <p14:tracePt t="59036" x="8932863" y="2828925"/>
          <p14:tracePt t="59532" x="8920163" y="2828925"/>
          <p14:tracePt t="59548" x="8891588" y="2828925"/>
          <p14:tracePt t="59566" x="8878888" y="2828925"/>
          <p14:tracePt t="59588" x="8864600" y="2828925"/>
          <p14:tracePt t="59611" x="8850313" y="2828925"/>
          <p14:tracePt t="59615" x="8837613" y="2820988"/>
          <p14:tracePt t="59626" x="8831263" y="2820988"/>
          <p14:tracePt t="59629" x="8831263" y="2814638"/>
          <p14:tracePt t="59642" x="8823325" y="2814638"/>
          <p14:tracePt t="59650" x="8816975" y="2814638"/>
          <p14:tracePt t="59659" x="8810625" y="2808288"/>
          <p14:tracePt t="59674" x="8802688" y="2808288"/>
          <p14:tracePt t="59692" x="8796338" y="2801938"/>
          <p14:tracePt t="59724" x="8789988" y="2801938"/>
          <p14:tracePt t="59741" x="8782050" y="2794000"/>
          <p14:tracePt t="59759" x="8769350" y="2781300"/>
          <p14:tracePt t="59773" x="8748713" y="2760663"/>
          <p14:tracePt t="59786" x="8734425" y="2740025"/>
          <p14:tracePt t="59801" x="8728075" y="2732088"/>
          <p14:tracePt t="59804" x="8720138" y="2725738"/>
          <p14:tracePt t="59819" x="8720138" y="2684463"/>
          <p14:tracePt t="59828" x="8720138" y="2678113"/>
          <p14:tracePt t="59836" x="8713788" y="2651125"/>
          <p14:tracePt t="59844" x="8713788" y="2630488"/>
          <p14:tracePt t="59853" x="8713788" y="2616200"/>
          <p14:tracePt t="59860" x="8713788" y="2595563"/>
          <p14:tracePt t="59869" x="8707438" y="2581275"/>
          <p14:tracePt t="59875" x="8707438" y="2568575"/>
          <p14:tracePt t="59885" x="8701088" y="2562225"/>
          <p14:tracePt t="59903" x="8701088" y="2554288"/>
          <p14:tracePt t="59907" x="8701088" y="2547938"/>
          <p14:tracePt t="59918" x="8693150" y="2541588"/>
          <p14:tracePt t="59935" x="8693150" y="2533650"/>
          <p14:tracePt t="59939" x="8693150" y="2527300"/>
          <p14:tracePt t="59971" x="8693150" y="2520950"/>
          <p14:tracePt t="60252" x="8693150" y="2527300"/>
          <p14:tracePt t="60269" x="8693150" y="2533650"/>
          <p14:tracePt t="60283" x="8707438" y="2533650"/>
          <p14:tracePt t="60303" x="8720138" y="2547938"/>
          <p14:tracePt t="60319" x="8728075" y="2554288"/>
          <p14:tracePt t="60339" x="8734425" y="2562225"/>
          <p14:tracePt t="61821" x="8734425" y="2568575"/>
          <p14:tracePt t="64093" x="8734425" y="2574925"/>
          <p14:tracePt t="64106" x="8728075" y="2581275"/>
          <p14:tracePt t="64109" x="8720138" y="2589213"/>
          <p14:tracePt t="64125" x="8713788" y="2595563"/>
          <p14:tracePt t="64143" x="8707438" y="2601913"/>
          <p14:tracePt t="64161" x="8701088" y="2616200"/>
          <p14:tracePt t="64177" x="8701088" y="2622550"/>
          <p14:tracePt t="64181" x="8693150" y="2630488"/>
          <p14:tracePt t="64201" x="8693150" y="2636838"/>
          <p14:tracePt t="64205" x="8693150" y="2643188"/>
          <p14:tracePt t="64222" x="8693150" y="2651125"/>
          <p14:tracePt t="64251" x="8693150" y="2657475"/>
          <p14:tracePt t="64267" x="8686800" y="2663825"/>
          <p14:tracePt t="64653" x="8680450" y="2663825"/>
          <p14:tracePt t="64668" x="8680450" y="2671763"/>
          <p14:tracePt t="64670" x="8680450" y="2678113"/>
          <p14:tracePt t="64686" x="8680450" y="2690813"/>
          <p14:tracePt t="64705" x="8672513" y="2705100"/>
          <p14:tracePt t="65188" x="8666163" y="2719388"/>
          <p14:tracePt t="65203" x="8666163" y="2732088"/>
          <p14:tracePt t="65223" x="8659813" y="2752725"/>
          <p14:tracePt t="71717" x="8651875" y="2752725"/>
          <p14:tracePt t="71734" x="8651875" y="2589213"/>
          <p14:tracePt t="71749" x="8651875" y="2225675"/>
          <p14:tracePt t="71767" x="8562975" y="1479550"/>
          <p14:tracePt t="71782" x="8310563" y="534988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752" y="427324"/>
            <a:ext cx="7076997" cy="337057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Стандарты оказания медицинской помощи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59822109"/>
              </p:ext>
            </p:extLst>
          </p:nvPr>
        </p:nvGraphicFramePr>
        <p:xfrm>
          <a:off x="271463" y="845434"/>
          <a:ext cx="8442286" cy="3452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3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847">
                <a:tc>
                  <a:txBody>
                    <a:bodyPr/>
                    <a:lstStyle/>
                    <a:p>
                      <a:r>
                        <a:rPr lang="ru-RU" sz="1000" dirty="0"/>
                        <a:t>Раздел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Наименование документа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7864">
                <a:tc>
                  <a:txBody>
                    <a:bodyPr/>
                    <a:lstStyle/>
                    <a:p>
                      <a:r>
                        <a:rPr lang="ru-RU" sz="1000" b="1" dirty="0"/>
                        <a:t>ЛОР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28 декабря 2012 г. N 1593н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ДОБРОКАЧЕСТВЕННЫХ НОВООБРАЗОВАНИЯХ НОСОГЛОТКИ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24 декабря 2012 г. N 1525н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ОДОНТОГЕННЫХ ВЕРХНЕЧЕЛЮСТНЫХ СИНУСИТАХ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/>
                        <a:t>ПРИКАЗ от 20 декабря 2012 г. N 1203н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ХРОНИЧЕСКОМ СИНУСИТЕ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20 декабря 2012 г. N 1207н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ПЕРИТОНЗИЛЛЯРНОМ АБСЦЕССЕ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20 декабря 2012 г. N 1208н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НОСОВОМ КРОВОТЕЧЕНИИ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/>
                        <a:t>ПРИКАЗ от 24 декабря 2012 г. N 1506н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ИНОРОДНОМ ТЕЛЕ В УХЕ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b="0" dirty="0"/>
                        <a:t>ПРИКАЗ от 20 декабря 2012 г. N 1210н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ИНОРОДНОМ ТЕЛЕ ОКОЛОНОСОВЫХ ПАЗУХ 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847">
                <a:tc>
                  <a:txBody>
                    <a:bodyPr/>
                    <a:lstStyle/>
                    <a:p>
                      <a:r>
                        <a:rPr lang="ru-RU" sz="1000" b="1" dirty="0"/>
                        <a:t>Наркология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/>
                        <a:t>Все стандарты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847">
                <a:tc>
                  <a:txBody>
                    <a:bodyPr/>
                    <a:lstStyle/>
                    <a:p>
                      <a:r>
                        <a:rPr lang="ru-RU" sz="1000" b="1" dirty="0"/>
                        <a:t>Дерматология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000" b="0" dirty="0"/>
                        <a:t>Все</a:t>
                      </a:r>
                      <a:r>
                        <a:rPr lang="ru-RU" sz="1000" b="0" baseline="0" dirty="0"/>
                        <a:t> стандарты</a:t>
                      </a:r>
                      <a:endParaRPr lang="ru-RU" sz="1000" b="0" dirty="0"/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215FB024-412C-4220-9089-29028FF8B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97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96"/>
    </mc:Choice>
    <mc:Fallback>
      <p:transition spd="slow" advTm="12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4801" y="399399"/>
            <a:ext cx="7076997" cy="42927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2"/>
                </a:solidFill>
              </a:rPr>
              <a:t>Стандарты оказания медицинской помощи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49661262"/>
              </p:ext>
            </p:extLst>
          </p:nvPr>
        </p:nvGraphicFramePr>
        <p:xfrm>
          <a:off x="242888" y="828675"/>
          <a:ext cx="8478910" cy="3519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1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847">
                <a:tc>
                  <a:txBody>
                    <a:bodyPr/>
                    <a:lstStyle/>
                    <a:p>
                      <a:r>
                        <a:rPr lang="ru-RU" sz="1200" dirty="0"/>
                        <a:t>Раздел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Наименование документа</a:t>
                      </a:r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212">
                <a:tc>
                  <a:txBody>
                    <a:bodyPr/>
                    <a:lstStyle/>
                    <a:p>
                      <a:r>
                        <a:rPr lang="ru-RU" sz="1200" b="1" dirty="0"/>
                        <a:t>Травматология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Все стандарты при любых видах травм любой области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200" b="0" dirty="0"/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585">
                <a:tc>
                  <a:txBody>
                    <a:bodyPr/>
                    <a:lstStyle/>
                    <a:p>
                      <a:r>
                        <a:rPr lang="ru-RU" sz="1200" b="1" dirty="0"/>
                        <a:t>Хирургия</a:t>
                      </a:r>
                    </a:p>
                  </a:txBody>
                  <a:tcPr marL="67770" marR="67770" marT="33885" marB="3388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9 ноября 2012 г. N 873н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ТРОМБОЭМБОЛИИ ЛЕГОЧНЫХ АРТЕРИЙ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9 ноября 2012 г. N 835н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ОСТРОМ ТРОМБОЗЕ В СИСТЕМЕ ВЕРХНЕЙ И НИЖНЕЙ ПОЛЫХ ВЕН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24 декабря 2012 г. N 1535н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ВНУТРИЧЕРЕПНЫХ И ВНУТРИПОЗВОНОЧНЫХ АБСЦЕССАХ </a:t>
                      </a:r>
                      <a:r>
                        <a:rPr lang="ru-RU" sz="1200" b="0" dirty="0"/>
                        <a:t>ПРИКАЗ от 24 декабря 2012 г. N 1456н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ВАРИКОЗНОМ РАСШИРЕНИИ ВЕН НИЖНЕЙ КОНЕЧНОСТИ С ЯЗВОЙ И (ИЛИ) ВОСПАЛЕНИЕМ 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9 ноября 2012 г. N 837н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ОСТРОМ ВОСХОДЯЩЕМ ТРОМБОФЛЕБИТЕ БОЛЬШОЙ И (ИЛИ) МАЛОЙ ПОДКОЖНЫХ ВЕН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/>
                        <a:t>ПРИКАЗ от 9 ноября 2012 г. N 836н ОБ УТВЕРЖДЕНИИ СТАНДАРТА СПЕЦИАЛИЗИРОВАННОЙ МЕДИЦИНСКОЙ ПОМОЩИ </a:t>
                      </a:r>
                      <a:r>
                        <a:rPr lang="ru-RU" sz="1200" b="1" dirty="0"/>
                        <a:t>ПРИ ПОСТТРОМБОФЛЕБИТИЧЕСКОЙ БОЛЕЗНИ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sz="1200" b="1" dirty="0"/>
                    </a:p>
                  </a:txBody>
                  <a:tcPr marL="67770" marR="67770" marT="33885" marB="338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9E89657-A916-4DA3-B42B-839FC37D0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1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2"/>
    </mc:Choice>
    <mc:Fallback>
      <p:transition spd="slow" advTm="1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482" y="421283"/>
            <a:ext cx="5631149" cy="497086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rgbClr val="323D39"/>
                </a:solidFill>
              </a:rPr>
              <a:t>Консультирование при тестировании на ВИЧ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05871511"/>
              </p:ext>
            </p:extLst>
          </p:nvPr>
        </p:nvGraphicFramePr>
        <p:xfrm>
          <a:off x="301086" y="1176338"/>
          <a:ext cx="2977896" cy="2427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376DAA1C-1861-4071-A2C6-B38DD33B5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6131" y="1016280"/>
            <a:ext cx="5493544" cy="3362839"/>
          </a:xfrm>
        </p:spPr>
        <p:txBody>
          <a:bodyPr/>
          <a:lstStyle/>
          <a:p>
            <a:r>
              <a:rPr lang="ru-RU" sz="1200" b="1" dirty="0"/>
              <a:t>Консультирование при ВИЧ-инфекции проводится </a:t>
            </a:r>
            <a:r>
              <a:rPr lang="ru-RU" sz="1200" b="1" u="sng" dirty="0">
                <a:solidFill>
                  <a:schemeClr val="accent2"/>
                </a:solidFill>
              </a:rPr>
              <a:t>в форме собеседования. </a:t>
            </a:r>
          </a:p>
          <a:p>
            <a:r>
              <a:rPr lang="ru-RU" sz="1200" b="1" u="sng" dirty="0">
                <a:solidFill>
                  <a:schemeClr val="accent2"/>
                </a:solidFill>
              </a:rPr>
              <a:t>Процесс консультирования </a:t>
            </a:r>
            <a:r>
              <a:rPr lang="ru-RU" sz="1200" b="1" dirty="0"/>
              <a:t>включает в себя оценку степени личного риска передачи ВИЧ-инфекции и обеспечение поведения, облегчающего профилактику.</a:t>
            </a:r>
          </a:p>
          <a:p>
            <a:r>
              <a:rPr lang="ru-RU" sz="1200" b="1" u="sng" dirty="0">
                <a:solidFill>
                  <a:schemeClr val="accent2"/>
                </a:solidFill>
              </a:rPr>
              <a:t>Цель консультирования </a:t>
            </a:r>
            <a:r>
              <a:rPr lang="ru-RU" sz="1200" b="1" dirty="0"/>
              <a:t>при ВИЧ-инфекции состоит в том, чтобы обеспечить такой тип психологической поддержки и ощущение личной ответственности, какие требуются для изменения образа жизни в отношении ВИЧ-инфекции.</a:t>
            </a:r>
          </a:p>
          <a:p>
            <a:r>
              <a:rPr lang="ru-RU" sz="1200" b="1" u="sng" dirty="0">
                <a:solidFill>
                  <a:schemeClr val="accent2"/>
                </a:solidFill>
              </a:rPr>
              <a:t>Основные задачи: </a:t>
            </a:r>
            <a:r>
              <a:rPr lang="ru-RU" sz="1200" b="1" dirty="0"/>
              <a:t>профилактика распространения ВИЧ-инфекции, обучение безопасному половому поведению, оказание психологической поддержки обратившимся. </a:t>
            </a:r>
          </a:p>
          <a:p>
            <a:r>
              <a:rPr lang="ru-RU" sz="1200" b="1" u="sng" dirty="0">
                <a:solidFill>
                  <a:schemeClr val="accent2"/>
                </a:solidFill>
              </a:rPr>
              <a:t>Консультирование предусматривает оказание помощи </a:t>
            </a:r>
            <a:r>
              <a:rPr lang="ru-RU" sz="1200" b="1" dirty="0"/>
              <a:t>людям в определении характера проблем, с которыми они сталкиваются, а затем в принятии решения о том, что они способны реально сделать, чтобы ослабить воздействие этих проблем на себя и своих близких.</a:t>
            </a:r>
            <a:endParaRPr lang="ru-RU" b="1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C8A1C9FA-9DCD-4DAA-879F-FE728AA36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5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30"/>
    </mc:Choice>
    <mc:Fallback>
      <p:transition spd="slow" advTm="5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2A66F66A-CBD5-451E-AF10-DCD7ED6C4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5" y="1007270"/>
            <a:ext cx="8421761" cy="3871506"/>
          </a:xfrm>
        </p:spPr>
        <p:txBody>
          <a:bodyPr>
            <a:normAutofit/>
          </a:bodyPr>
          <a:lstStyle/>
          <a:p>
            <a:r>
              <a:rPr lang="ru-RU" sz="13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608. Консультирование должно проводиться обученным специалистом или для уязвимых групп населения обученным равным консультантом.</a:t>
            </a:r>
          </a:p>
          <a:p>
            <a:r>
              <a:rPr lang="ru-RU" sz="13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610. Результаты исследования </a:t>
            </a:r>
            <a:r>
              <a:rPr lang="ru-RU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телефону, электронной почте, путем СМС-информирования не сообщаются. </a:t>
            </a:r>
            <a:r>
              <a:rPr lang="ru-RU" sz="13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выдается при личном обращении обследуемого или его законного представителя.</a:t>
            </a:r>
          </a:p>
          <a:p>
            <a:r>
              <a:rPr lang="ru-RU" sz="13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627. При получении отрицательного и сомнительного результата тестирования на ВИЧ у лиц, указавших о наличии высокого риска заражения ВИЧ-инфекцией в течение последних 3 месяцев, обследование на ВИЧ через 2 недели повторяется.</a:t>
            </a:r>
          </a:p>
          <a:p>
            <a:pPr>
              <a:spcAft>
                <a:spcPct val="0"/>
              </a:spcAft>
            </a:pPr>
            <a:r>
              <a:rPr lang="ru-RU" altLang="ru-RU" sz="13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634. </a:t>
            </a:r>
            <a:r>
              <a:rPr lang="ru-RU" altLang="ru-RU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Каждое исследование на ВИЧ с применением простых/быстрых тестов должно сопровождаться исследованием крови стандартными методами исследования на антитела к ВИЧ </a:t>
            </a:r>
            <a:r>
              <a:rPr lang="ru-RU" altLang="ru-RU" sz="13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 и антиген р24 или направлением пациента на обследование стандартными методами. Выявление положительных результатов простых/быстрых тестов при обследовании на ВИЧ-инфекцию должно сопровождаться обязательным направлением пациента в Центр по профилактике и борьбе со СПИД или иную уполномоченную специализированную медицинскую организацию. В случае получения отрицательного результата тестирования на ВИЧ направление на обследование стандартными методами осуществляется по желанию пациента.</a:t>
            </a:r>
            <a:br>
              <a:rPr lang="ru-RU" altLang="ru-RU" sz="13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300" dirty="0">
              <a:solidFill>
                <a:srgbClr val="323D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</a:pPr>
            <a:r>
              <a:rPr lang="ru-RU" altLang="ru-RU" sz="1300" dirty="0">
                <a:solidFill>
                  <a:srgbClr val="323D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635. Выдача заключения о наличии или отсутствии ВИЧ-инфекции </a:t>
            </a:r>
            <a:r>
              <a:rPr lang="ru-RU" altLang="ru-RU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по результатам простого (быстрого) теста не допускается.</a:t>
            </a:r>
          </a:p>
          <a:p>
            <a:endParaRPr lang="ru-RU" sz="1630" dirty="0">
              <a:solidFill>
                <a:srgbClr val="323D39"/>
              </a:solidFill>
            </a:endParaRPr>
          </a:p>
          <a:p>
            <a:endParaRPr lang="ru-RU" dirty="0">
              <a:solidFill>
                <a:srgbClr val="323D39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743A55-DED2-41B4-87A5-51A0607C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70" y="207575"/>
            <a:ext cx="7076997" cy="742544"/>
          </a:xfrm>
        </p:spPr>
        <p:txBody>
          <a:bodyPr/>
          <a:lstStyle/>
          <a:p>
            <a:r>
              <a:rPr lang="ru-RU" sz="1600" dirty="0">
                <a:solidFill>
                  <a:srgbClr val="323D39"/>
                </a:solidFill>
              </a:rPr>
              <a:t>Санитарные правила и нормы СанПиН 3.3686-21 </a:t>
            </a:r>
            <a:br>
              <a:rPr lang="ru-RU" sz="1600" dirty="0">
                <a:solidFill>
                  <a:srgbClr val="323D39"/>
                </a:solidFill>
              </a:rPr>
            </a:br>
            <a:r>
              <a:rPr lang="ru-RU" sz="1600" dirty="0">
                <a:solidFill>
                  <a:srgbClr val="323D39"/>
                </a:solidFill>
              </a:rPr>
              <a:t>«Санитарно-эпидемиологические требования по профилактике инфекционных болезней» 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92BF27C-255F-420A-A122-0BD073378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78"/>
    </mc:Choice>
    <mc:Fallback>
      <p:transition spd="slow" advTm="60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657" y="420830"/>
            <a:ext cx="7076997" cy="472139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323D39"/>
                </a:solidFill>
              </a:rPr>
              <a:t>Правила консультирования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57176" y="957263"/>
            <a:ext cx="8243888" cy="3943349"/>
          </a:xfrm>
        </p:spPr>
        <p:txBody>
          <a:bodyPr>
            <a:normAutofit lnSpcReduction="10000"/>
          </a:bodyPr>
          <a:lstStyle/>
          <a:p>
            <a:pPr marL="381185" indent="-381185" algn="just">
              <a:buFont typeface="+mj-lt"/>
              <a:buAutoNum type="arabicPeriod"/>
            </a:pPr>
            <a:r>
              <a:rPr lang="ru-RU" sz="1600" b="1" dirty="0"/>
              <a:t>Тестирование и консультирование должно быть добровольным.</a:t>
            </a:r>
          </a:p>
          <a:p>
            <a:pPr marL="381185" indent="-381185" algn="just">
              <a:buFont typeface="+mj-lt"/>
              <a:buAutoNum type="arabicPeriod"/>
            </a:pPr>
            <a:r>
              <a:rPr lang="ru-RU" sz="1600" b="1" dirty="0"/>
              <a:t>Консультирование должно проводиться специалистом.</a:t>
            </a:r>
          </a:p>
          <a:p>
            <a:pPr marL="381185" indent="-381185" algn="just">
              <a:buFont typeface="+mj-lt"/>
              <a:buAutoNum type="arabicPeriod"/>
            </a:pPr>
            <a:r>
              <a:rPr lang="ru-RU" sz="1600" b="1" dirty="0"/>
              <a:t>При тестировании (в том числе экспресс-тестами) консультирование проводится в 2 этапа:</a:t>
            </a:r>
          </a:p>
          <a:p>
            <a:pPr algn="just"/>
            <a:r>
              <a:rPr lang="ru-RU" sz="1600" b="1" u="sng" dirty="0"/>
              <a:t>Дотестовое</a:t>
            </a:r>
          </a:p>
          <a:p>
            <a:pPr algn="just"/>
            <a:r>
              <a:rPr lang="ru-RU" sz="1600" b="1" u="sng" dirty="0"/>
              <a:t>Послетестовое </a:t>
            </a:r>
          </a:p>
          <a:p>
            <a:pPr marL="381185" indent="-381185" algn="just">
              <a:buFont typeface="+mj-lt"/>
              <a:buAutoNum type="arabicPeriod" startAt="4"/>
            </a:pPr>
            <a:r>
              <a:rPr lang="ru-RU" sz="1600" b="1" dirty="0"/>
              <a:t>Консультанту необходимо помнить, что глубоко личный, интимный характер вопросов, задаваемых во время беседы с пациентом, и вполне понятная сдержанность пациента в разговоре о половом поведении требуют от консультанта такта, терпеливого и внимательного разъяснения причин, которые побуждают его задавать пациенту вопросы личного свойства, а также заверений в соблюдении конфиденциальности.</a:t>
            </a:r>
          </a:p>
          <a:p>
            <a:pPr marL="381185" indent="-381185" algn="just">
              <a:buFont typeface="+mj-lt"/>
              <a:buAutoNum type="arabicPeriod" startAt="4"/>
            </a:pPr>
            <a:r>
              <a:rPr lang="ru-RU" sz="1600" b="1" dirty="0"/>
              <a:t>Желательно, чтобы консультирование пациента до и после тестирования на ВИЧ проводил один и тот же специалист.</a:t>
            </a:r>
          </a:p>
          <a:p>
            <a:pPr marL="381185" indent="-381185" algn="just">
              <a:buFont typeface="+mj-lt"/>
              <a:buAutoNum type="arabicPeriod" startAt="4"/>
            </a:pPr>
            <a:r>
              <a:rPr lang="ru-RU" sz="1600" b="1" dirty="0"/>
              <a:t>Консультирование при  тестировании проводится ясно, четко, кратко.</a:t>
            </a:r>
          </a:p>
          <a:p>
            <a:pPr marL="381185" indent="-381185">
              <a:buFont typeface="+mj-lt"/>
              <a:buAutoNum type="arabicPeriod" startAt="4"/>
            </a:pPr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F975BF7-F3D3-476A-A1F8-41A9C3BDD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3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10"/>
    </mc:Choice>
    <mc:Fallback>
      <p:transition spd="slow" advTm="68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044" y="419380"/>
            <a:ext cx="6181219" cy="509308"/>
          </a:xfrm>
        </p:spPr>
        <p:txBody>
          <a:bodyPr/>
          <a:lstStyle/>
          <a:p>
            <a:r>
              <a:rPr lang="ru-RU" sz="2000" dirty="0">
                <a:solidFill>
                  <a:srgbClr val="323D39"/>
                </a:solidFill>
              </a:rPr>
              <a:t>Дотестовое консультирование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D9C14F-6A68-4C26-89FD-9C287D689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731" y="1035844"/>
            <a:ext cx="4121944" cy="4029075"/>
          </a:xfrm>
        </p:spPr>
        <p:txBody>
          <a:bodyPr>
            <a:normAutofit/>
          </a:bodyPr>
          <a:lstStyle/>
          <a:p>
            <a:pPr lvl="0" rtl="0"/>
            <a:r>
              <a:rPr lang="ru-RU" sz="1400" b="1" dirty="0" err="1"/>
              <a:t>Дотестовое</a:t>
            </a:r>
            <a:r>
              <a:rPr lang="ru-RU" sz="1400" b="1" dirty="0"/>
              <a:t> консультирование проводится до теста на антитела.</a:t>
            </a:r>
          </a:p>
          <a:p>
            <a:pPr lvl="0" rtl="0"/>
            <a:r>
              <a:rPr lang="ru-RU" sz="1400" b="1" dirty="0"/>
              <a:t>Задачей дотестового консультирования является выработка обратившимся осознанного решения (информированного согласия) о прохождении обследования на антитела к ВИЧ. </a:t>
            </a:r>
          </a:p>
          <a:p>
            <a:pPr lvl="0" rtl="0"/>
            <a:r>
              <a:rPr lang="ru-RU" sz="1400" b="1" dirty="0"/>
              <a:t>Информированное согласие подразумевает, что в результате дотестового консультирования </a:t>
            </a:r>
            <a:r>
              <a:rPr lang="ru-RU" sz="1400" b="1" u="sng" dirty="0"/>
              <a:t>обратившийся свободно и без принуждения, отдавая отчет о последствиях обследования, принимает решение пройти тестирование.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525B2F-4B26-497C-ACCA-B8030C537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5157" y="1035844"/>
            <a:ext cx="4382294" cy="3936206"/>
          </a:xfrm>
        </p:spPr>
        <p:txBody>
          <a:bodyPr/>
          <a:lstStyle/>
          <a:p>
            <a:pPr marL="0" indent="0">
              <a:buNone/>
            </a:pPr>
            <a:r>
              <a:rPr lang="ru-RU" sz="1400" b="1" u="sng" dirty="0"/>
              <a:t>С учетом запросов предоставить информацию:</a:t>
            </a:r>
          </a:p>
          <a:p>
            <a:pPr marL="0" indent="0">
              <a:buNone/>
            </a:pPr>
            <a:endParaRPr lang="ru-RU" sz="1400" b="1" u="sng" dirty="0"/>
          </a:p>
          <a:p>
            <a:r>
              <a:rPr lang="ru-RU" sz="1400" b="1" dirty="0"/>
              <a:t>О предполагаемом тесте на  ВИЧ-инфекцию и возможных последствиях тестирования.</a:t>
            </a:r>
          </a:p>
          <a:p>
            <a:r>
              <a:rPr lang="ru-RU" sz="1400" b="1" dirty="0"/>
              <a:t>О том, что результат тестирования может оказаться отрицательным, неопределенным или положительным.</a:t>
            </a:r>
          </a:p>
          <a:p>
            <a:r>
              <a:rPr lang="ru-RU" sz="1400" b="1" dirty="0"/>
              <a:t>О ВИЧ-инфекции, мерах профилактики.</a:t>
            </a:r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1325C41F-7ED1-40AF-803A-A5CA1EE05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29"/>
    </mc:Choice>
    <mc:Fallback>
      <p:transition spd="slow" advTm="59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788" y="331551"/>
            <a:ext cx="6163756" cy="337859"/>
          </a:xfrm>
        </p:spPr>
        <p:txBody>
          <a:bodyPr/>
          <a:lstStyle/>
          <a:p>
            <a:r>
              <a:rPr lang="ru-RU" sz="2000" dirty="0">
                <a:solidFill>
                  <a:srgbClr val="323D39"/>
                </a:solidFill>
              </a:rPr>
              <a:t>Дотестовое консультирование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4962" y="805143"/>
            <a:ext cx="4020298" cy="4125412"/>
          </a:xfrm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u="sng" dirty="0"/>
              <a:t>Оценить:</a:t>
            </a:r>
          </a:p>
          <a:p>
            <a:r>
              <a:rPr lang="ru-RU" sz="1600" dirty="0"/>
              <a:t>понимает ли пациент предоставляемую информацию;</a:t>
            </a:r>
          </a:p>
          <a:p>
            <a:r>
              <a:rPr lang="ru-RU" sz="1600" dirty="0"/>
              <a:t>задумывается ли об изменении рискованного поведения;</a:t>
            </a:r>
          </a:p>
          <a:p>
            <a:r>
              <a:rPr lang="ru-RU" sz="1600" dirty="0"/>
              <a:t>как он будет реагировать в случае положительного результата тестирования;</a:t>
            </a:r>
          </a:p>
          <a:p>
            <a:r>
              <a:rPr lang="ru-RU" sz="1600" dirty="0"/>
              <a:t>есть ли у него возможность получить необходимую поддержку;</a:t>
            </a:r>
          </a:p>
          <a:p>
            <a:r>
              <a:rPr lang="ru-RU" sz="1600" dirty="0"/>
              <a:t>знания пациента о ВИЧ-инфекции;</a:t>
            </a:r>
          </a:p>
          <a:p>
            <a:r>
              <a:rPr lang="ru-RU" sz="1600" dirty="0"/>
              <a:t>почему человек хочет пройти обследование;</a:t>
            </a:r>
          </a:p>
          <a:p>
            <a:endParaRPr lang="ru-RU" sz="16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905375-3447-46A2-83B7-F450DA56D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9144" y="805142"/>
            <a:ext cx="4121944" cy="4125412"/>
          </a:xfrm>
          <a:ln w="28575">
            <a:solidFill>
              <a:srgbClr val="EC1B2D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ru-RU" sz="1200" b="1" u="sng" dirty="0"/>
              <a:t>Уточнить информацию о:</a:t>
            </a:r>
          </a:p>
          <a:p>
            <a:r>
              <a:rPr lang="ru-RU" sz="1200" dirty="0"/>
              <a:t>особенностях полового поведения (частота смены партнеров, использование презервативов);</a:t>
            </a:r>
          </a:p>
          <a:p>
            <a:r>
              <a:rPr lang="ru-RU" sz="1200" dirty="0"/>
              <a:t>наличии ВИЧ-инфицированного лица среди половых партнеров;</a:t>
            </a:r>
          </a:p>
          <a:p>
            <a:r>
              <a:rPr lang="ru-RU" sz="1200" dirty="0"/>
              <a:t>рискованном поведении (внутривенное употребление психоактивных средств, наличие среди половых партнеров лиц, занимающихся коммерческим сексом, а также мужчин, имеющих сексуальные отношения с мужчинами);</a:t>
            </a:r>
          </a:p>
          <a:p>
            <a:r>
              <a:rPr lang="ru-RU" sz="1200" dirty="0"/>
              <a:t>гемотрансфузиях, использовании продуктов крови, пересадке органов;</a:t>
            </a:r>
          </a:p>
          <a:p>
            <a:r>
              <a:rPr lang="ru-RU" sz="1200" dirty="0"/>
              <a:t>нестерильных инвазивные процедуры (инъекции, татуировка, надрезы).</a:t>
            </a:r>
          </a:p>
          <a:p>
            <a:r>
              <a:rPr lang="ru-RU" sz="1200" dirty="0"/>
              <a:t>насколько информировать обратившегося о путях передачи инфекции ВИЧ, о профилактике рискованного поведения и способах профилактики.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3286AC16-76CE-4D26-B271-5AA2122CB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3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08"/>
    </mc:Choice>
    <mc:Fallback>
      <p:transition spd="slow" advTm="19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522" y="233460"/>
            <a:ext cx="6802843" cy="61938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323D39"/>
                </a:solidFill>
              </a:rPr>
              <a:t>Послетестовое консультирование</a:t>
            </a:r>
            <a:br>
              <a:rPr lang="ru-RU" sz="2000" dirty="0">
                <a:solidFill>
                  <a:srgbClr val="323D39"/>
                </a:solidFill>
              </a:rPr>
            </a:br>
            <a:r>
              <a:rPr lang="ru-RU" sz="2000" dirty="0">
                <a:solidFill>
                  <a:srgbClr val="323D39"/>
                </a:solidFill>
              </a:rPr>
              <a:t>Алгоритм при отрицательном результате теста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0101" y="1214552"/>
            <a:ext cx="3658703" cy="2714396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/>
              <a:t>При консультировании пациента </a:t>
            </a:r>
          </a:p>
          <a:p>
            <a:pPr marL="0" indent="0">
              <a:buNone/>
            </a:pPr>
            <a:r>
              <a:rPr lang="ru-RU" sz="1600" b="1" u="sng" dirty="0"/>
              <a:t>с низким риском</a:t>
            </a:r>
            <a:r>
              <a:rPr lang="ru-RU" sz="1600" b="1" dirty="0"/>
              <a:t> необходимо:</a:t>
            </a:r>
          </a:p>
          <a:p>
            <a:r>
              <a:rPr lang="ru-RU" sz="1600" b="1" dirty="0"/>
              <a:t>Напомнить основную информацию, предоставленную до тестирования (можно попросить пациента самого вспомнить услышанное).</a:t>
            </a:r>
          </a:p>
          <a:p>
            <a:r>
              <a:rPr lang="ru-RU" sz="1600" b="1" dirty="0"/>
              <a:t>Обсудить вопросы наименее опасного поведения в отношении ВИЧ-инфекции.	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31068" y="1214553"/>
            <a:ext cx="4764881" cy="3314586"/>
          </a:xfrm>
          <a:solidFill>
            <a:srgbClr val="F6C6CF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При консультировании пациента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u="sng" dirty="0"/>
              <a:t>с высоким риском </a:t>
            </a:r>
            <a:r>
              <a:rPr lang="ru-RU" sz="1600" b="1" dirty="0"/>
              <a:t>необходимо:</a:t>
            </a:r>
          </a:p>
          <a:p>
            <a:r>
              <a:rPr lang="ru-RU" sz="1600" b="1" dirty="0"/>
              <a:t>Обсудить значение полученного результата.</a:t>
            </a:r>
          </a:p>
          <a:p>
            <a:r>
              <a:rPr lang="ru-RU" sz="1600" b="1" dirty="0"/>
              <a:t>Повторить основную информацию, предоставленную до тестирования.</a:t>
            </a:r>
          </a:p>
          <a:p>
            <a:r>
              <a:rPr lang="ru-RU" sz="1600" b="1" dirty="0"/>
              <a:t>Напомнить пациенту о наличии периода «</a:t>
            </a:r>
            <a:r>
              <a:rPr lang="ru-RU" sz="1600" b="1" dirty="0" err="1"/>
              <a:t>серонегативного</a:t>
            </a:r>
            <a:r>
              <a:rPr lang="ru-RU" sz="1600" b="1" dirty="0"/>
              <a:t> окна».</a:t>
            </a:r>
          </a:p>
          <a:p>
            <a:r>
              <a:rPr lang="ru-RU" sz="1600" b="1" dirty="0"/>
              <a:t>Рекомендовать повторное тестирование через 2 недели или 3–6 месяцев.</a:t>
            </a:r>
          </a:p>
          <a:p>
            <a:r>
              <a:rPr lang="ru-RU" sz="1600" b="1" dirty="0"/>
              <a:t>Напомнить о необходимости снижения рисков в отношении ВИЧ-инфекции.</a:t>
            </a: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A8CEB46F-BB17-40C6-98CA-18852B6D2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4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51"/>
    </mc:Choice>
    <mc:Fallback>
      <p:transition spd="slow" advTm="4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597" y="250891"/>
            <a:ext cx="6371385" cy="57150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323D39"/>
                </a:solidFill>
              </a:rPr>
              <a:t>Послетестовое консультирование</a:t>
            </a:r>
            <a:br>
              <a:rPr lang="ru-RU" sz="2000" dirty="0">
                <a:solidFill>
                  <a:srgbClr val="323D39"/>
                </a:solidFill>
              </a:rPr>
            </a:br>
            <a:r>
              <a:rPr lang="ru-RU" sz="2000" dirty="0">
                <a:solidFill>
                  <a:srgbClr val="323D39"/>
                </a:solidFill>
              </a:rPr>
              <a:t>Алгоритм при положительном результате теста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5542" y="1260695"/>
            <a:ext cx="3021996" cy="312726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186" b="1" u="sng" dirty="0">
                <a:solidFill>
                  <a:schemeClr val="accent2"/>
                </a:solidFill>
              </a:rPr>
              <a:t>Помнить,</a:t>
            </a:r>
            <a:r>
              <a:rPr lang="ru-RU" sz="1186" u="sng" dirty="0">
                <a:solidFill>
                  <a:schemeClr val="accent2"/>
                </a:solidFill>
              </a:rPr>
              <a:t> </a:t>
            </a:r>
            <a:r>
              <a:rPr lang="ru-RU" sz="1186" dirty="0"/>
              <a:t>что у людей, получивших положительный результат теста на ВИЧ, отмечаются различные реакции, от полного равнодушия до глубоких реакций, в основе которых лежит страх и гнев.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86" dirty="0"/>
              <a:t>В этой ситуации консультанту важно оставаться спокойным, несмотря на то, что он может чувствовать себя в затруднении, видя реакции пациента.</a:t>
            </a:r>
          </a:p>
          <a:p>
            <a:pPr marL="0" indent="0">
              <a:spcBef>
                <a:spcPts val="0"/>
              </a:spcBef>
              <a:buNone/>
            </a:pPr>
            <a:endParaRPr lang="ru-RU" sz="1186" dirty="0"/>
          </a:p>
          <a:p>
            <a:pPr marL="0" indent="0">
              <a:spcBef>
                <a:spcPts val="0"/>
              </a:spcBef>
              <a:buNone/>
            </a:pPr>
            <a:endParaRPr lang="ru-RU" sz="1186" dirty="0"/>
          </a:p>
          <a:p>
            <a:pPr marL="0" indent="0">
              <a:spcBef>
                <a:spcPts val="0"/>
              </a:spcBef>
              <a:buNone/>
            </a:pPr>
            <a:r>
              <a:rPr lang="ru-RU" sz="1186" b="1" u="sng" dirty="0">
                <a:solidFill>
                  <a:schemeClr val="accent2"/>
                </a:solidFill>
              </a:rPr>
              <a:t>Направить </a:t>
            </a:r>
            <a:r>
              <a:rPr lang="ru-RU" sz="1186" dirty="0"/>
              <a:t>пациента в Центр СПИД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86" dirty="0"/>
              <a:t>(с указанием координат Центра) для установления окончательного диагноза и постановки на диспансерный учет;</a:t>
            </a:r>
          </a:p>
          <a:p>
            <a:endParaRPr lang="ru-RU" sz="1038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348922-1F0B-4548-BF31-5F4363BD4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05446" y="887550"/>
            <a:ext cx="5437576" cy="4097928"/>
          </a:xfrm>
          <a:noFill/>
          <a:ln w="19050">
            <a:solidFill>
              <a:srgbClr val="EC1B2D"/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334" b="1" u="sng" dirty="0"/>
              <a:t>Правила сообщения </a:t>
            </a:r>
            <a:r>
              <a:rPr lang="ru-RU" sz="1334" u="sng" dirty="0"/>
              <a:t>положительного результата: </a:t>
            </a:r>
          </a:p>
          <a:p>
            <a:pPr>
              <a:spcBef>
                <a:spcPts val="0"/>
              </a:spcBef>
            </a:pPr>
            <a:r>
              <a:rPr lang="ru-RU" dirty="0"/>
              <a:t>сообщение результата должно быть </a:t>
            </a:r>
            <a:r>
              <a:rPr lang="ru-RU" b="1" dirty="0">
                <a:solidFill>
                  <a:schemeClr val="accent2"/>
                </a:solidFill>
              </a:rPr>
              <a:t>ясно и кратко</a:t>
            </a:r>
            <a:r>
              <a:rPr lang="ru-RU" dirty="0"/>
              <a:t>; </a:t>
            </a:r>
          </a:p>
          <a:p>
            <a:pPr>
              <a:spcBef>
                <a:spcPts val="0"/>
              </a:spcBef>
            </a:pPr>
            <a:r>
              <a:rPr lang="ru-RU" dirty="0"/>
              <a:t>необходимо предоставить </a:t>
            </a:r>
            <a:r>
              <a:rPr lang="ru-RU" b="1" dirty="0">
                <a:solidFill>
                  <a:schemeClr val="accent2"/>
                </a:solidFill>
              </a:rPr>
              <a:t>время для осознания сообщения</a:t>
            </a:r>
            <a:r>
              <a:rPr lang="ru-RU" dirty="0"/>
              <a:t>; 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accent2"/>
                </a:solidFill>
              </a:rPr>
              <a:t>оценить реакцию пациента </a:t>
            </a:r>
            <a:r>
              <a:rPr lang="ru-RU" dirty="0"/>
              <a:t>на сообщение о наличии антител к ВИЧ; 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accent2"/>
                </a:solidFill>
              </a:rPr>
              <a:t>выслушать мысли и опасения пациента </a:t>
            </a:r>
            <a:r>
              <a:rPr lang="ru-RU" dirty="0"/>
              <a:t>относительно своего результата; 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accent2"/>
                </a:solidFill>
              </a:rPr>
              <a:t>объяснить что такое ВИЧ</a:t>
            </a:r>
            <a:r>
              <a:rPr lang="ru-RU" dirty="0"/>
              <a:t>, как он влияет на иммунную систему, разницу между ВИЧ-инфекцией и СПИДом; </a:t>
            </a:r>
          </a:p>
          <a:p>
            <a:pPr>
              <a:spcBef>
                <a:spcPts val="0"/>
              </a:spcBef>
            </a:pPr>
            <a:r>
              <a:rPr lang="ru-RU" dirty="0"/>
              <a:t>объяснить, что </a:t>
            </a:r>
            <a:r>
              <a:rPr lang="ru-RU" b="1" dirty="0">
                <a:solidFill>
                  <a:schemeClr val="accent2"/>
                </a:solidFill>
              </a:rPr>
              <a:t>диагноз ВИЧ-инфекции, стадия заболевания будут окончательно определены в Центре СПИД </a:t>
            </a:r>
            <a:r>
              <a:rPr lang="ru-RU" dirty="0"/>
              <a:t>врачом-инфекционистом на основании клинических, эпидемиологических и лабораторных данных; </a:t>
            </a:r>
          </a:p>
          <a:p>
            <a:pPr>
              <a:spcBef>
                <a:spcPts val="0"/>
              </a:spcBef>
            </a:pPr>
            <a:r>
              <a:rPr lang="ru-RU" dirty="0"/>
              <a:t>обратить внимание на важность соблюдения наименее опасного поведения в отношении ВИЧ-инфекции, ИППП, которые могут угнетать иммунитет и способствовать прогрессированию заболевания; </a:t>
            </a:r>
          </a:p>
          <a:p>
            <a:pPr>
              <a:spcBef>
                <a:spcPts val="0"/>
              </a:spcBef>
            </a:pPr>
            <a:r>
              <a:rPr lang="ru-RU" dirty="0"/>
              <a:t>рекомендовать использовать презервативы при сексуальных контактах, при употреблении наркотиков пользоваться одноразовыми шприцами и иглами, не передавая их другим потребителям, следить за стерильностью раствора наркотика и емкости, из которой он набирается; </a:t>
            </a:r>
          </a:p>
          <a:p>
            <a:pPr>
              <a:spcBef>
                <a:spcPts val="0"/>
              </a:spcBef>
            </a:pPr>
            <a:r>
              <a:rPr lang="ru-RU" dirty="0"/>
              <a:t>объяснить ответственность за изменение поведения для того, чтобы </a:t>
            </a:r>
            <a:r>
              <a:rPr lang="ru-RU" b="1" dirty="0">
                <a:solidFill>
                  <a:schemeClr val="accent2"/>
                </a:solidFill>
              </a:rPr>
              <a:t>избежать передачи ВИЧ другим людям</a:t>
            </a:r>
            <a:r>
              <a:rPr lang="ru-RU" dirty="0"/>
              <a:t>; </a:t>
            </a:r>
          </a:p>
          <a:p>
            <a:endParaRPr lang="ru-RU" dirty="0"/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6C3D8EAF-911F-4E4C-9F29-AC22962CE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3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09"/>
    </mc:Choice>
    <mc:Fallback>
      <p:transition spd="slow" advTm="58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44B35-6A3C-48A7-8623-7E36FEE5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056" y="333819"/>
            <a:ext cx="7215188" cy="894906"/>
          </a:xfrm>
        </p:spPr>
        <p:txBody>
          <a:bodyPr/>
          <a:lstStyle/>
          <a:p>
            <a:r>
              <a:rPr lang="ru-RU" sz="2400" dirty="0"/>
              <a:t>Своевременность выявления ВИЧ-позитивных пациентов зависит от: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8D2EF26-8FAF-4C23-8C94-4F730C908DE5}"/>
              </a:ext>
            </a:extLst>
          </p:cNvPr>
          <p:cNvGraphicFramePr/>
          <p:nvPr/>
        </p:nvGraphicFramePr>
        <p:xfrm>
          <a:off x="453045" y="114301"/>
          <a:ext cx="8244067" cy="487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3585F4D1-DEAB-475A-8D88-5F165F40D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0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26"/>
    </mc:Choice>
    <mc:Fallback>
      <p:transition spd="slow" advTm="3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8846" y="391368"/>
            <a:ext cx="7330568" cy="426616"/>
          </a:xfrm>
        </p:spPr>
        <p:txBody>
          <a:bodyPr/>
          <a:lstStyle/>
          <a:p>
            <a:r>
              <a:rPr lang="ru-RU" sz="2000" dirty="0">
                <a:solidFill>
                  <a:schemeClr val="accent3"/>
                </a:solidFill>
                <a:latin typeface="Futura PT Bold" panose="020B0902020204020203" pitchFamily="34" charset="-52"/>
              </a:rPr>
              <a:t>Тестирование населения Московской области на АТ к ВИЧ</a:t>
            </a:r>
          </a:p>
        </p:txBody>
      </p:sp>
      <p:graphicFrame>
        <p:nvGraphicFramePr>
          <p:cNvPr id="4" name="Объект 5">
            <a:extLst>
              <a:ext uri="{FF2B5EF4-FFF2-40B4-BE49-F238E27FC236}">
                <a16:creationId xmlns:a16="http://schemas.microsoft.com/office/drawing/2014/main" id="{BA14A2AA-AEB0-4F2B-8519-870EDFE17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1708842"/>
              </p:ext>
            </p:extLst>
          </p:nvPr>
        </p:nvGraphicFramePr>
        <p:xfrm>
          <a:off x="96637" y="817984"/>
          <a:ext cx="5177494" cy="3640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4080F57-182B-4426-9DBC-F66179033E1B}"/>
              </a:ext>
            </a:extLst>
          </p:cNvPr>
          <p:cNvGraphicFramePr/>
          <p:nvPr/>
        </p:nvGraphicFramePr>
        <p:xfrm>
          <a:off x="5338763" y="817984"/>
          <a:ext cx="3536018" cy="3125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32452ABC-3EAF-4245-AF4B-71F6551283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690853"/>
              </p:ext>
            </p:extLst>
          </p:nvPr>
        </p:nvGraphicFramePr>
        <p:xfrm>
          <a:off x="5192172" y="3943210"/>
          <a:ext cx="3747242" cy="941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B7D932A3-19FC-4422-B94E-6EE8B8E01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7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63"/>
    </mc:Choice>
    <mc:Fallback>
      <p:transition spd="slow" advTm="4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0B8CE-FEB4-4F97-868F-35E9871E5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804" y="304326"/>
            <a:ext cx="7076997" cy="490302"/>
          </a:xfrm>
        </p:spPr>
        <p:txBody>
          <a:bodyPr/>
          <a:lstStyle/>
          <a:p>
            <a:r>
              <a:rPr lang="ru-RU" sz="2400" dirty="0"/>
              <a:t>Диспансерный учет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5791791-E953-404B-91B2-0A885D101622}"/>
              </a:ext>
            </a:extLst>
          </p:cNvPr>
          <p:cNvGrpSpPr/>
          <p:nvPr/>
        </p:nvGrpSpPr>
        <p:grpSpPr>
          <a:xfrm>
            <a:off x="715352" y="729720"/>
            <a:ext cx="8614018" cy="4132557"/>
            <a:chOff x="343877" y="819913"/>
            <a:chExt cx="8614018" cy="4132557"/>
          </a:xfrm>
        </p:grpSpPr>
        <p:graphicFrame>
          <p:nvGraphicFramePr>
            <p:cNvPr id="4" name="Схема 3">
              <a:extLst>
                <a:ext uri="{FF2B5EF4-FFF2-40B4-BE49-F238E27FC236}">
                  <a16:creationId xmlns:a16="http://schemas.microsoft.com/office/drawing/2014/main" id="{0CA754EB-EBAC-4590-A453-A488D475568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27674651"/>
                </p:ext>
              </p:extLst>
            </p:nvPr>
          </p:nvGraphicFramePr>
          <p:xfrm>
            <a:off x="3050380" y="819913"/>
            <a:ext cx="5907515" cy="40160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7" name="Выноска: стрелка вправо 6">
              <a:extLst>
                <a:ext uri="{FF2B5EF4-FFF2-40B4-BE49-F238E27FC236}">
                  <a16:creationId xmlns:a16="http://schemas.microsoft.com/office/drawing/2014/main" id="{69D09928-90D5-48BC-8A96-772030B505D3}"/>
                </a:ext>
              </a:extLst>
            </p:cNvPr>
            <p:cNvSpPr/>
            <p:nvPr/>
          </p:nvSpPr>
          <p:spPr>
            <a:xfrm>
              <a:off x="343877" y="914401"/>
              <a:ext cx="3407507" cy="633046"/>
            </a:xfrm>
            <a:prstGeom prst="rightArrowCallou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ФИО дата рождения адрес, телефон</a:t>
              </a:r>
            </a:p>
          </p:txBody>
        </p:sp>
        <p:sp>
          <p:nvSpPr>
            <p:cNvPr id="8" name="Выноска: стрелка вправо 7">
              <a:extLst>
                <a:ext uri="{FF2B5EF4-FFF2-40B4-BE49-F238E27FC236}">
                  <a16:creationId xmlns:a16="http://schemas.microsoft.com/office/drawing/2014/main" id="{CFAA876C-0747-43D4-922D-E7DD57DE1130}"/>
                </a:ext>
              </a:extLst>
            </p:cNvPr>
            <p:cNvSpPr/>
            <p:nvPr/>
          </p:nvSpPr>
          <p:spPr>
            <a:xfrm>
              <a:off x="343878" y="2511401"/>
              <a:ext cx="3497384" cy="633046"/>
            </a:xfrm>
            <a:prstGeom prst="rightArrowCallout">
              <a:avLst/>
            </a:prstGeom>
            <a:solidFill>
              <a:srgbClr val="C3ADC4"/>
            </a:solidFill>
            <a:ln>
              <a:solidFill>
                <a:srgbClr val="C3AD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Паспорт, СНИЛС, полис</a:t>
              </a:r>
            </a:p>
          </p:txBody>
        </p:sp>
        <p:sp>
          <p:nvSpPr>
            <p:cNvPr id="9" name="Выноска: стрелка вправо 8">
              <a:extLst>
                <a:ext uri="{FF2B5EF4-FFF2-40B4-BE49-F238E27FC236}">
                  <a16:creationId xmlns:a16="http://schemas.microsoft.com/office/drawing/2014/main" id="{99509233-3C69-4C4C-963F-29FACFECA651}"/>
                </a:ext>
              </a:extLst>
            </p:cNvPr>
            <p:cNvSpPr/>
            <p:nvPr/>
          </p:nvSpPr>
          <p:spPr>
            <a:xfrm>
              <a:off x="343878" y="3595078"/>
              <a:ext cx="3497384" cy="1357392"/>
            </a:xfrm>
            <a:prstGeom prst="rightArrowCallout">
              <a:avLst/>
            </a:prstGeom>
            <a:solidFill>
              <a:srgbClr val="EE92A4"/>
            </a:solidFill>
            <a:ln>
              <a:solidFill>
                <a:srgbClr val="EE92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dirty="0">
                  <a:solidFill>
                    <a:schemeClr val="tx1"/>
                  </a:solidFill>
                </a:rPr>
                <a:t>Внесение в региональный сегмент: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открепление</a:t>
              </a:r>
            </a:p>
            <a:p>
              <a:r>
                <a:rPr lang="ru-RU" dirty="0">
                  <a:solidFill>
                    <a:schemeClr val="tx1"/>
                  </a:solidFill>
                </a:rPr>
                <a:t>прикрепление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DFB9AA-D6B3-475E-B530-673F77E2F51C}"/>
              </a:ext>
            </a:extLst>
          </p:cNvPr>
          <p:cNvSpPr txBox="1"/>
          <p:nvPr/>
        </p:nvSpPr>
        <p:spPr>
          <a:xfrm>
            <a:off x="6389864" y="3753184"/>
            <a:ext cx="1753865" cy="646331"/>
          </a:xfrm>
          <a:prstGeom prst="rect">
            <a:avLst/>
          </a:prstGeom>
          <a:solidFill>
            <a:srgbClr val="A95587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52070" tIns="52070" rIns="52070" bIns="52070" numCol="1" spcCol="1270" anchor="ctr" anchorCtr="0">
            <a:noAutofit/>
          </a:bodyPr>
          <a:lstStyle>
            <a:lvl1pPr>
              <a:defRPr b="1"/>
            </a:lvl1pPr>
          </a:lstStyle>
          <a:p>
            <a:pPr algn="ctr"/>
            <a:r>
              <a:rPr lang="ru-RU" dirty="0"/>
              <a:t>своевременное начало АРТ</a:t>
            </a:r>
          </a:p>
        </p:txBody>
      </p:sp>
      <p:sp>
        <p:nvSpPr>
          <p:cNvPr id="6" name="Стрелка: изогнутая влево 5">
            <a:extLst>
              <a:ext uri="{FF2B5EF4-FFF2-40B4-BE49-F238E27FC236}">
                <a16:creationId xmlns:a16="http://schemas.microsoft.com/office/drawing/2014/main" id="{4256AC23-57DD-4180-BD07-11EFC15A793C}"/>
              </a:ext>
            </a:extLst>
          </p:cNvPr>
          <p:cNvSpPr/>
          <p:nvPr/>
        </p:nvSpPr>
        <p:spPr>
          <a:xfrm>
            <a:off x="8127670" y="2685282"/>
            <a:ext cx="757237" cy="1639206"/>
          </a:xfrm>
          <a:prstGeom prst="curvedLeftArrow">
            <a:avLst/>
          </a:prstGeom>
          <a:solidFill>
            <a:srgbClr val="A9558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0" vert="horz" wrap="square" lIns="52070" tIns="52070" rIns="52070" bIns="52070" numCol="1" spcCol="1270" anchor="ctr" anchorCtr="0">
            <a:noAutofit/>
          </a:bodyPr>
          <a:lstStyle/>
          <a:p>
            <a:endParaRPr lang="ru-RU" b="1">
              <a:solidFill>
                <a:schemeClr val="tx1"/>
              </a:solidFill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6830F0EB-3897-4374-A263-F659EC079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0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03"/>
    </mc:Choice>
    <mc:Fallback>
      <p:transition spd="slow" advTm="92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97553-6062-4C86-B09B-63DDA764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10" y="341428"/>
            <a:ext cx="7076997" cy="451528"/>
          </a:xfrm>
        </p:spPr>
        <p:txBody>
          <a:bodyPr/>
          <a:lstStyle/>
          <a:p>
            <a:r>
              <a:rPr lang="ru-RU" sz="2000" dirty="0"/>
              <a:t>Работа с контактными лицами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810F4D6-E1B4-4AE3-9524-88682CF52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7582" y="940407"/>
            <a:ext cx="6510195" cy="3817331"/>
          </a:xfrm>
        </p:spPr>
        <p:txBody>
          <a:bodyPr/>
          <a:lstStyle/>
          <a:p>
            <a:r>
              <a:rPr lang="ru-RU" sz="1400" b="1" dirty="0"/>
              <a:t>Партнеры первичных пациентов</a:t>
            </a:r>
          </a:p>
          <a:p>
            <a:pPr marL="0" indent="0">
              <a:buNone/>
            </a:pPr>
            <a:endParaRPr lang="ru-RU" sz="1400" b="1" dirty="0"/>
          </a:p>
          <a:p>
            <a:pPr>
              <a:lnSpc>
                <a:spcPts val="2400"/>
              </a:lnSpc>
            </a:pPr>
            <a:r>
              <a:rPr lang="ru-RU" sz="1400" b="1" dirty="0"/>
              <a:t>Новые партнеры пациентов находящихся под диспансерным наблюдением</a:t>
            </a:r>
          </a:p>
          <a:p>
            <a:pPr marL="0" indent="0">
              <a:buNone/>
            </a:pPr>
            <a:endParaRPr lang="ru-RU" sz="1400" b="1" dirty="0"/>
          </a:p>
          <a:p>
            <a:r>
              <a:rPr lang="ru-RU" sz="1400" b="1" dirty="0"/>
              <a:t>Дети из семей ВИЧ-позитивных родителей</a:t>
            </a:r>
          </a:p>
          <a:p>
            <a:pPr marL="0" indent="0">
              <a:buNone/>
            </a:pPr>
            <a:endParaRPr lang="ru-RU" sz="1400" b="1" dirty="0"/>
          </a:p>
          <a:p>
            <a:r>
              <a:rPr lang="ru-RU" sz="1400" b="1" dirty="0"/>
              <a:t>Партнеры из </a:t>
            </a:r>
            <a:r>
              <a:rPr lang="ru-RU" sz="1400" b="1" dirty="0" err="1"/>
              <a:t>дискордантных</a:t>
            </a:r>
            <a:r>
              <a:rPr lang="ru-RU" sz="1400" b="1" dirty="0"/>
              <a:t> пар</a:t>
            </a:r>
          </a:p>
          <a:p>
            <a:endParaRPr lang="ru-RU" sz="1400" b="1" dirty="0"/>
          </a:p>
          <a:p>
            <a:r>
              <a:rPr lang="ru-RU" sz="1400" b="1" dirty="0"/>
              <a:t>Лица из ключевых групп населения</a:t>
            </a:r>
          </a:p>
          <a:p>
            <a:pPr marL="0" indent="0">
              <a:buNone/>
            </a:pPr>
            <a:endParaRPr lang="ru-RU" sz="1400" b="1" dirty="0"/>
          </a:p>
          <a:p>
            <a:r>
              <a:rPr lang="ru-RU" sz="1400" b="1" dirty="0"/>
              <a:t>Партнеры беременных женщин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B4423C5-1133-4583-86D3-F5B54F2C660B}"/>
              </a:ext>
            </a:extLst>
          </p:cNvPr>
          <p:cNvGrpSpPr/>
          <p:nvPr/>
        </p:nvGrpSpPr>
        <p:grpSpPr>
          <a:xfrm>
            <a:off x="402557" y="792956"/>
            <a:ext cx="1273353" cy="3833425"/>
            <a:chOff x="444229" y="608071"/>
            <a:chExt cx="1273353" cy="4323752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289BAE1-ED57-44F5-BEA8-9F76625EEB52}"/>
                </a:ext>
              </a:extLst>
            </p:cNvPr>
            <p:cNvGrpSpPr/>
            <p:nvPr/>
          </p:nvGrpSpPr>
          <p:grpSpPr>
            <a:xfrm>
              <a:off x="444229" y="608071"/>
              <a:ext cx="1273353" cy="3650131"/>
              <a:chOff x="365477" y="893006"/>
              <a:chExt cx="1273353" cy="3650131"/>
            </a:xfrm>
          </p:grpSpPr>
          <p:pic>
            <p:nvPicPr>
              <p:cNvPr id="4" name="Рисунок 3" descr="Мужчина и женщина">
                <a:extLst>
                  <a:ext uri="{FF2B5EF4-FFF2-40B4-BE49-F238E27FC236}">
                    <a16:creationId xmlns:a16="http://schemas.microsoft.com/office/drawing/2014/main" id="{F768F3BB-C321-44D7-8F19-92DA000C0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04651" y="893006"/>
                <a:ext cx="564319" cy="564319"/>
              </a:xfrm>
              <a:prstGeom prst="rect">
                <a:avLst/>
              </a:prstGeom>
            </p:spPr>
          </p:pic>
          <p:pic>
            <p:nvPicPr>
              <p:cNvPr id="7" name="Рисунок 6" descr="Два мужчины">
                <a:extLst>
                  <a:ext uri="{FF2B5EF4-FFF2-40B4-BE49-F238E27FC236}">
                    <a16:creationId xmlns:a16="http://schemas.microsoft.com/office/drawing/2014/main" id="{EB650650-8E94-4BC5-80E9-B4BBD4BEF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65477" y="3864789"/>
                <a:ext cx="678348" cy="678348"/>
              </a:xfrm>
              <a:prstGeom prst="rect">
                <a:avLst/>
              </a:prstGeom>
            </p:spPr>
          </p:pic>
          <p:pic>
            <p:nvPicPr>
              <p:cNvPr id="9" name="Рисунок 8" descr="Две женщины">
                <a:extLst>
                  <a:ext uri="{FF2B5EF4-FFF2-40B4-BE49-F238E27FC236}">
                    <a16:creationId xmlns:a16="http://schemas.microsoft.com/office/drawing/2014/main" id="{954B71B2-412A-41CB-9E7A-160F4594F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60482" y="3864789"/>
                <a:ext cx="678348" cy="678348"/>
              </a:xfrm>
              <a:prstGeom prst="rect">
                <a:avLst/>
              </a:prstGeom>
            </p:spPr>
          </p:pic>
          <p:pic>
            <p:nvPicPr>
              <p:cNvPr id="11" name="Рисунок 10" descr="Семья с мальчиком">
                <a:extLst>
                  <a:ext uri="{FF2B5EF4-FFF2-40B4-BE49-F238E27FC236}">
                    <a16:creationId xmlns:a16="http://schemas.microsoft.com/office/drawing/2014/main" id="{9DEB2996-9903-4D5D-A62A-EE8BA4C2D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4651" y="2318077"/>
                <a:ext cx="621645" cy="621645"/>
              </a:xfrm>
              <a:prstGeom prst="rect">
                <a:avLst/>
              </a:prstGeom>
            </p:spPr>
          </p:pic>
          <p:pic>
            <p:nvPicPr>
              <p:cNvPr id="13" name="Рисунок 12" descr="Группа">
                <a:extLst>
                  <a:ext uri="{FF2B5EF4-FFF2-40B4-BE49-F238E27FC236}">
                    <a16:creationId xmlns:a16="http://schemas.microsoft.com/office/drawing/2014/main" id="{A0DCEFE9-16F5-4043-94EB-B5D1628F5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10969" y="1457325"/>
                <a:ext cx="738361" cy="738361"/>
              </a:xfrm>
              <a:prstGeom prst="rect">
                <a:avLst/>
              </a:prstGeom>
            </p:spPr>
          </p:pic>
          <p:pic>
            <p:nvPicPr>
              <p:cNvPr id="14" name="Рисунок 13" descr="Мужчина и женщина">
                <a:extLst>
                  <a:ext uri="{FF2B5EF4-FFF2-40B4-BE49-F238E27FC236}">
                    <a16:creationId xmlns:a16="http://schemas.microsoft.com/office/drawing/2014/main" id="{2756FBDD-F862-44F8-A86F-732A0573C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8064" y="3202818"/>
                <a:ext cx="564319" cy="564319"/>
              </a:xfrm>
              <a:prstGeom prst="rect">
                <a:avLst/>
              </a:prstGeom>
            </p:spPr>
          </p:pic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89E37A60-1971-49CC-A8C8-F3C2B1DC5703}"/>
                </a:ext>
              </a:extLst>
            </p:cNvPr>
            <p:cNvGrpSpPr/>
            <p:nvPr/>
          </p:nvGrpSpPr>
          <p:grpSpPr>
            <a:xfrm>
              <a:off x="662242" y="4342908"/>
              <a:ext cx="863965" cy="588915"/>
              <a:chOff x="743282" y="4427996"/>
              <a:chExt cx="863965" cy="588915"/>
            </a:xfrm>
          </p:grpSpPr>
          <p:pic>
            <p:nvPicPr>
              <p:cNvPr id="17" name="Рисунок 16" descr="Беременная женщина">
                <a:extLst>
                  <a:ext uri="{FF2B5EF4-FFF2-40B4-BE49-F238E27FC236}">
                    <a16:creationId xmlns:a16="http://schemas.microsoft.com/office/drawing/2014/main" id="{70B9440E-C513-47F8-86F8-D6D2885D0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029075" y="4438739"/>
                <a:ext cx="578172" cy="578172"/>
              </a:xfrm>
              <a:prstGeom prst="rect">
                <a:avLst/>
              </a:prstGeom>
            </p:spPr>
          </p:pic>
          <p:pic>
            <p:nvPicPr>
              <p:cNvPr id="19" name="Рисунок 18" descr="Мужчина">
                <a:extLst>
                  <a:ext uri="{FF2B5EF4-FFF2-40B4-BE49-F238E27FC236}">
                    <a16:creationId xmlns:a16="http://schemas.microsoft.com/office/drawing/2014/main" id="{BE8FCCCE-906E-4E73-A48F-3B9321A8D5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43282" y="4427996"/>
                <a:ext cx="578172" cy="578172"/>
              </a:xfrm>
              <a:prstGeom prst="rect">
                <a:avLst/>
              </a:prstGeom>
            </p:spPr>
          </p:pic>
        </p:grpSp>
      </p:grp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7C00AD35-7BB0-486D-86F1-8C4AD5BC7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3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08"/>
    </mc:Choice>
    <mc:Fallback>
      <p:transition spd="slow" advTm="66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97553-6062-4C86-B09B-63DDA764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582" y="348572"/>
            <a:ext cx="7076997" cy="365803"/>
          </a:xfrm>
        </p:spPr>
        <p:txBody>
          <a:bodyPr/>
          <a:lstStyle/>
          <a:p>
            <a:r>
              <a:rPr lang="ru-RU" sz="1800" dirty="0"/>
              <a:t>Работа с контактными лицами: оповещение партнеров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F24CC95-77D0-4522-BB64-C55B45D2F78C}"/>
              </a:ext>
            </a:extLst>
          </p:cNvPr>
          <p:cNvGrpSpPr/>
          <p:nvPr/>
        </p:nvGrpSpPr>
        <p:grpSpPr>
          <a:xfrm>
            <a:off x="5336382" y="714375"/>
            <a:ext cx="3350418" cy="4164864"/>
            <a:chOff x="1510506" y="714375"/>
            <a:chExt cx="3007519" cy="416486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62C143F-2896-4A95-A9EC-D3FC5FB8F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442" t="11561" r="32563" b="11037"/>
            <a:stretch/>
          </p:blipFill>
          <p:spPr>
            <a:xfrm>
              <a:off x="1564482" y="714375"/>
              <a:ext cx="2750344" cy="354346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6C005A9-3150-4D00-8C0D-BE7A08F8C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351" t="80640" r="32366" b="7575"/>
            <a:stretch/>
          </p:blipFill>
          <p:spPr>
            <a:xfrm>
              <a:off x="1510506" y="4280225"/>
              <a:ext cx="3007519" cy="59901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D3CFA7-054B-4A95-BE34-5E653BB2C80F}"/>
              </a:ext>
            </a:extLst>
          </p:cNvPr>
          <p:cNvSpPr txBox="1"/>
          <p:nvPr/>
        </p:nvSpPr>
        <p:spPr>
          <a:xfrm>
            <a:off x="1178326" y="1007739"/>
            <a:ext cx="428139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2272F"/>
                </a:solidFill>
                <a:latin typeface="Futura PT Book"/>
              </a:rPr>
              <a:t>При консультировании впервые обратившегося за помощью ВИЧ-позитивного лица, ему, кроме обычной информации, сообщаемой при консультировании, подробно объясняются задачи и цели проведения оповещения партнеров. Консультируемому предлагается или самому сообщить партнерам об их риске заражения и пригласить на консультирование </a:t>
            </a:r>
            <a:r>
              <a:rPr lang="ru-RU" sz="1400" dirty="0">
                <a:solidFill>
                  <a:schemeClr val="accent2"/>
                </a:solidFill>
                <a:latin typeface="Futura PT Book"/>
              </a:rPr>
              <a:t>(</a:t>
            </a:r>
            <a:r>
              <a:rPr lang="ru-RU" sz="1400" b="1" u="sng" dirty="0">
                <a:solidFill>
                  <a:schemeClr val="accent2"/>
                </a:solidFill>
                <a:latin typeface="Futura PT Book"/>
              </a:rPr>
              <a:t>оповещение, осуществляемое самим пациентом),</a:t>
            </a:r>
            <a:r>
              <a:rPr lang="ru-RU" sz="1400" u="sng" dirty="0">
                <a:solidFill>
                  <a:schemeClr val="accent2"/>
                </a:solidFill>
                <a:latin typeface="Futura PT Book"/>
              </a:rPr>
              <a:t> </a:t>
            </a:r>
          </a:p>
          <a:p>
            <a:endParaRPr lang="ru-RU" sz="1200" u="sng" dirty="0">
              <a:solidFill>
                <a:srgbClr val="22272F"/>
              </a:solidFill>
              <a:latin typeface="Futura PT Book"/>
            </a:endParaRPr>
          </a:p>
          <a:p>
            <a:endParaRPr lang="ru-RU" sz="1200" u="sng" dirty="0">
              <a:solidFill>
                <a:srgbClr val="22272F"/>
              </a:solidFill>
              <a:latin typeface="Futura PT Book"/>
            </a:endParaRPr>
          </a:p>
          <a:p>
            <a:endParaRPr lang="ru-RU" sz="1200" u="sng" dirty="0">
              <a:solidFill>
                <a:srgbClr val="22272F"/>
              </a:solidFill>
              <a:latin typeface="Futura PT Book"/>
            </a:endParaRPr>
          </a:p>
          <a:p>
            <a:r>
              <a:rPr lang="ru-RU" sz="1200" dirty="0">
                <a:solidFill>
                  <a:srgbClr val="22272F"/>
                </a:solidFill>
                <a:latin typeface="Futura PT Book"/>
              </a:rPr>
              <a:t>или предоставить консультанту о своих партнерах минимальную информацию (например, имя и телефон партнера), позволяющую провести с ними предварительную беседу и пригласить на консультирование в удобное для них время </a:t>
            </a:r>
            <a:r>
              <a:rPr lang="ru-RU" sz="1400" b="1" dirty="0">
                <a:solidFill>
                  <a:schemeClr val="accent2"/>
                </a:solidFill>
                <a:latin typeface="Futura PT Book"/>
              </a:rPr>
              <a:t>(</a:t>
            </a:r>
            <a:r>
              <a:rPr lang="ru-RU" sz="1400" b="1" u="sng" dirty="0">
                <a:solidFill>
                  <a:schemeClr val="accent2"/>
                </a:solidFill>
                <a:latin typeface="Futura PT Book"/>
              </a:rPr>
              <a:t>оповещение, осуществляемое консультантом).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EAC180D-46CD-4017-97FA-1BAD319D470E}"/>
              </a:ext>
            </a:extLst>
          </p:cNvPr>
          <p:cNvGrpSpPr/>
          <p:nvPr/>
        </p:nvGrpSpPr>
        <p:grpSpPr>
          <a:xfrm>
            <a:off x="210838" y="944494"/>
            <a:ext cx="946349" cy="3792931"/>
            <a:chOff x="210838" y="944494"/>
            <a:chExt cx="946349" cy="3792931"/>
          </a:xfrm>
        </p:grpSpPr>
        <p:pic>
          <p:nvPicPr>
            <p:cNvPr id="19" name="Рисунок 18" descr="Доктор">
              <a:extLst>
                <a:ext uri="{FF2B5EF4-FFF2-40B4-BE49-F238E27FC236}">
                  <a16:creationId xmlns:a16="http://schemas.microsoft.com/office/drawing/2014/main" id="{E53BEDCE-E475-4A66-84C4-84C01AC44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5121" y="3127406"/>
              <a:ext cx="830117" cy="830117"/>
            </a:xfrm>
            <a:prstGeom prst="rect">
              <a:avLst/>
            </a:prstGeom>
          </p:spPr>
        </p:pic>
        <p:pic>
          <p:nvPicPr>
            <p:cNvPr id="21" name="Рисунок 20" descr="Телефон">
              <a:extLst>
                <a:ext uri="{FF2B5EF4-FFF2-40B4-BE49-F238E27FC236}">
                  <a16:creationId xmlns:a16="http://schemas.microsoft.com/office/drawing/2014/main" id="{A9977705-F31B-4724-AF0A-88EE85D8F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0838" y="1890304"/>
              <a:ext cx="914400" cy="914400"/>
            </a:xfrm>
            <a:prstGeom prst="rect">
              <a:avLst/>
            </a:prstGeom>
          </p:spPr>
        </p:pic>
        <p:pic>
          <p:nvPicPr>
            <p:cNvPr id="25" name="Рисунок 24" descr="Конференц-зал">
              <a:extLst>
                <a:ext uri="{FF2B5EF4-FFF2-40B4-BE49-F238E27FC236}">
                  <a16:creationId xmlns:a16="http://schemas.microsoft.com/office/drawing/2014/main" id="{74F4E235-7C74-4AE8-8BE2-58334AB5E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10838" y="944494"/>
              <a:ext cx="914400" cy="914400"/>
            </a:xfrm>
            <a:prstGeom prst="rect">
              <a:avLst/>
            </a:prstGeom>
          </p:spPr>
        </p:pic>
        <p:pic>
          <p:nvPicPr>
            <p:cNvPr id="26" name="Рисунок 25" descr="Телефон">
              <a:extLst>
                <a:ext uri="{FF2B5EF4-FFF2-40B4-BE49-F238E27FC236}">
                  <a16:creationId xmlns:a16="http://schemas.microsoft.com/office/drawing/2014/main" id="{F6A00632-58C7-4D3C-ABBC-AF7A7594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42787" y="3823025"/>
              <a:ext cx="914400" cy="914400"/>
            </a:xfrm>
            <a:prstGeom prst="rect">
              <a:avLst/>
            </a:prstGeom>
          </p:spPr>
        </p:pic>
      </p:grp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D1FB175-4AB1-4498-9003-F922A6CD6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7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69"/>
    </mc:Choice>
    <mc:Fallback>
      <p:transition spd="slow" advTm="40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20560"/>
            <a:ext cx="4650487" cy="240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35C8930-5351-4A0D-BAEE-724635EAD5E5}"/>
              </a:ext>
            </a:extLst>
          </p:cNvPr>
          <p:cNvSpPr txBox="1">
            <a:spLocks/>
          </p:cNvSpPr>
          <p:nvPr/>
        </p:nvSpPr>
        <p:spPr>
          <a:xfrm>
            <a:off x="270763" y="1035727"/>
            <a:ext cx="4961724" cy="1838442"/>
          </a:xfrm>
          <a:prstGeom prst="rect">
            <a:avLst/>
          </a:prstGeom>
        </p:spPr>
        <p:txBody>
          <a:bodyPr/>
          <a:lstStyle>
            <a:lvl1pPr algn="l" defTabSz="67766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Futura PT Bold" panose="020B0502020204020303" pitchFamily="34" charset="77"/>
                <a:ea typeface="+mj-ea"/>
                <a:cs typeface="FUTURA MEDIUM" panose="020B0602020204020303" pitchFamily="34" charset="-79"/>
              </a:defRPr>
            </a:lvl1pPr>
          </a:lstStyle>
          <a:p>
            <a:r>
              <a:rPr lang="ru-RU" sz="2000" dirty="0"/>
              <a:t>ГКУЗ МО ЦПБ СПИД ИЗ</a:t>
            </a:r>
            <a:br>
              <a:rPr lang="ru-RU" sz="2000" dirty="0"/>
            </a:br>
            <a:r>
              <a:rPr lang="ru-RU" sz="2000" dirty="0"/>
              <a:t>г. Москва, </a:t>
            </a:r>
            <a:br>
              <a:rPr lang="ru-RU" sz="2000" dirty="0"/>
            </a:br>
            <a:r>
              <a:rPr lang="ru-RU" sz="2000" dirty="0"/>
              <a:t>ул. Щепкина 61/2 корп. 8</a:t>
            </a:r>
            <a:br>
              <a:rPr lang="ru-RU" sz="2000" dirty="0"/>
            </a:br>
            <a:r>
              <a:rPr lang="ru-RU" sz="2000" dirty="0"/>
              <a:t>тел. +7(495)-681-38-10</a:t>
            </a:r>
            <a:br>
              <a:rPr lang="ru-RU" sz="2000" dirty="0"/>
            </a:br>
            <a:r>
              <a:rPr lang="ru-RU" sz="2000" dirty="0"/>
              <a:t>эл. почта </a:t>
            </a:r>
            <a:r>
              <a:rPr lang="en-US" sz="2000" dirty="0">
                <a:hlinkClick r:id="rId6"/>
              </a:rPr>
              <a:t>mz_centrspid@mosreg.ru</a:t>
            </a:r>
            <a:br>
              <a:rPr lang="ru-RU" sz="2000" dirty="0"/>
            </a:br>
            <a:r>
              <a:rPr lang="ru-RU" sz="2000" dirty="0"/>
              <a:t>сайт: </a:t>
            </a:r>
            <a:r>
              <a:rPr lang="en-US" sz="2000" dirty="0"/>
              <a:t>hivmo.ru</a:t>
            </a: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BE2D5CC-CE51-43F0-BFA5-F125BD0F3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98732"/>
      </p:ext>
    </p:extLst>
  </p:cSld>
  <p:clrMapOvr>
    <a:masterClrMapping/>
  </p:clrMapOvr>
  <p:transition spd="med" advTm="213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1630311" y="415146"/>
            <a:ext cx="7280280" cy="481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b="1" strike="noStrike" spc="-1" dirty="0" err="1">
                <a:solidFill>
                  <a:srgbClr val="323D39"/>
                </a:solidFill>
                <a:latin typeface="Futura PT Bold"/>
              </a:rPr>
              <a:t>Задача</a:t>
            </a:r>
            <a:r>
              <a:rPr lang="en-US" sz="2200" b="1" strike="noStrike" spc="-1" dirty="0">
                <a:solidFill>
                  <a:srgbClr val="323D39"/>
                </a:solidFill>
                <a:latin typeface="Futura PT Bold"/>
              </a:rPr>
              <a:t>: </a:t>
            </a:r>
            <a:r>
              <a:rPr lang="en-US" sz="2200" b="1" strike="noStrike" spc="-1" dirty="0" err="1">
                <a:solidFill>
                  <a:srgbClr val="323D39"/>
                </a:solidFill>
                <a:latin typeface="Futura PT Bold"/>
              </a:rPr>
              <a:t>охват</a:t>
            </a:r>
            <a:r>
              <a:rPr lang="en-US" sz="2200" b="1" strike="noStrike" spc="-1" dirty="0">
                <a:solidFill>
                  <a:srgbClr val="323D39"/>
                </a:solidFill>
                <a:latin typeface="Futura PT Bold"/>
              </a:rPr>
              <a:t> </a:t>
            </a:r>
            <a:r>
              <a:rPr lang="en-US" sz="2200" b="1" strike="noStrike" spc="-1" dirty="0" err="1">
                <a:solidFill>
                  <a:srgbClr val="323D39"/>
                </a:solidFill>
                <a:latin typeface="Futura PT Bold"/>
              </a:rPr>
              <a:t>населения</a:t>
            </a:r>
            <a:r>
              <a:rPr lang="en-US" sz="2200" b="1" strike="noStrike" spc="-1" dirty="0">
                <a:solidFill>
                  <a:srgbClr val="323D39"/>
                </a:solidFill>
                <a:latin typeface="Futura PT Bold"/>
              </a:rPr>
              <a:t> </a:t>
            </a:r>
            <a:r>
              <a:rPr lang="en-US" sz="2200" b="1" strike="noStrike" spc="-1" dirty="0" err="1">
                <a:solidFill>
                  <a:srgbClr val="323D39"/>
                </a:solidFill>
                <a:latin typeface="Futura PT Bold"/>
              </a:rPr>
              <a:t>обследованием</a:t>
            </a:r>
            <a:r>
              <a:rPr lang="en-US" sz="2200" b="1" strike="noStrike" spc="-1" dirty="0">
                <a:solidFill>
                  <a:srgbClr val="323D39"/>
                </a:solidFill>
                <a:latin typeface="Futura PT Bold"/>
              </a:rPr>
              <a:t> </a:t>
            </a:r>
            <a:r>
              <a:rPr lang="en-US" sz="2200" b="1" strike="noStrike" spc="-1" dirty="0" err="1">
                <a:solidFill>
                  <a:srgbClr val="323D39"/>
                </a:solidFill>
                <a:latin typeface="Futura PT Bold"/>
              </a:rPr>
              <a:t>на</a:t>
            </a:r>
            <a:r>
              <a:rPr lang="en-US" sz="2200" b="1" strike="noStrike" spc="-1" dirty="0">
                <a:solidFill>
                  <a:srgbClr val="323D39"/>
                </a:solidFill>
                <a:latin typeface="Futura PT Bold"/>
              </a:rPr>
              <a:t> ВИЧ</a:t>
            </a:r>
            <a:endParaRPr lang="en-US" sz="2200" b="0" strike="noStrike" spc="-1" dirty="0">
              <a:solidFill>
                <a:srgbClr val="323D39"/>
              </a:solidFill>
              <a:latin typeface="Calibri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125459" y="748440"/>
            <a:ext cx="4029681" cy="4090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740"/>
              </a:spcBef>
            </a:pPr>
            <a:r>
              <a:rPr lang="en-US" sz="12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Определена</a:t>
            </a:r>
            <a:r>
              <a:rPr lang="en-US" sz="12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:</a:t>
            </a:r>
            <a:endParaRPr lang="en-US" sz="1200" b="0" strike="noStrike" spc="-1" dirty="0">
              <a:solidFill>
                <a:srgbClr val="323C38"/>
              </a:solidFill>
              <a:latin typeface="Futura PT Book"/>
            </a:endParaRPr>
          </a:p>
          <a:p>
            <a:pPr marL="169560" indent="-169200">
              <a:lnSpc>
                <a:spcPct val="90000"/>
              </a:lnSpc>
              <a:spcBef>
                <a:spcPts val="740"/>
              </a:spcBef>
              <a:buClr>
                <a:srgbClr val="ED1A2E"/>
              </a:buClr>
              <a:buFont typeface="Arial"/>
              <a:buChar char="•"/>
            </a:pP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Государственная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стратегия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«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Противодействие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распространению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ВИЧ-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инфекции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в РФ 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на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период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 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до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2030г.»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утверждена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Распоряжением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Правительства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РФ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от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21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декабря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2020 г. № 3468-р</a:t>
            </a:r>
            <a:endParaRPr lang="en-US" sz="1200" b="0" strike="noStrike" spc="-1" dirty="0">
              <a:solidFill>
                <a:srgbClr val="323C38"/>
              </a:solidFill>
              <a:latin typeface="Futura PT Book"/>
            </a:endParaRPr>
          </a:p>
          <a:p>
            <a:pPr marL="169560" indent="-169200">
              <a:lnSpc>
                <a:spcPct val="90000"/>
              </a:lnSpc>
              <a:spcBef>
                <a:spcPts val="740"/>
              </a:spcBef>
              <a:buClr>
                <a:srgbClr val="ED1A2E"/>
              </a:buClr>
              <a:buFont typeface="Arial"/>
              <a:buChar char="•"/>
            </a:pP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Государственная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программа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«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Здравоохранение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 </a:t>
            </a:r>
            <a:r>
              <a:rPr lang="en-US" sz="1400" b="1" u="sng" strike="noStrike" spc="-1" dirty="0" err="1">
                <a:solidFill>
                  <a:srgbClr val="ED1A2E"/>
                </a:solidFill>
                <a:uFillTx/>
                <a:latin typeface="Futura PT Book"/>
              </a:rPr>
              <a:t>Подмосковья</a:t>
            </a:r>
            <a:r>
              <a:rPr lang="en-US" sz="1400" b="1" u="sng" strike="noStrike" spc="-1" dirty="0">
                <a:solidFill>
                  <a:srgbClr val="ED1A2E"/>
                </a:solidFill>
                <a:uFillTx/>
                <a:latin typeface="Futura PT Book"/>
              </a:rPr>
              <a:t>»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утверждена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Постановление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м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Правительства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Московской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области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№ 715/36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от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09.10.2018 «О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досрочном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прекращении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реализации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государственной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программы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Московской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области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«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Здравоохранение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Подмосковья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»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на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2014</a:t>
            </a:r>
            <a:r>
              <a:rPr lang="ru-RU" sz="1200" b="1" strike="noStrike" spc="-1" dirty="0">
                <a:solidFill>
                  <a:srgbClr val="323C38"/>
                </a:solidFill>
                <a:latin typeface="Futura PT Book"/>
              </a:rPr>
              <a:t>-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2020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годы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и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утверждении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государственной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программы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Московской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области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«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Здравоохранение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Подмосковья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»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на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 2019–2024 </a:t>
            </a:r>
            <a:r>
              <a:rPr lang="en-US" sz="1200" b="1" strike="noStrike" spc="-1" dirty="0" err="1">
                <a:solidFill>
                  <a:srgbClr val="323C38"/>
                </a:solidFill>
                <a:latin typeface="Futura PT Book"/>
              </a:rPr>
              <a:t>годы</a:t>
            </a:r>
            <a:r>
              <a:rPr lang="en-US" sz="1200" b="1" strike="noStrike" spc="-1" dirty="0">
                <a:solidFill>
                  <a:srgbClr val="323C38"/>
                </a:solidFill>
                <a:latin typeface="Futura PT Book"/>
              </a:rPr>
              <a:t>»</a:t>
            </a:r>
            <a:endParaRPr lang="en-US" sz="1200" b="0" strike="noStrike" spc="-1" dirty="0">
              <a:solidFill>
                <a:srgbClr val="323C38"/>
              </a:solidFill>
              <a:latin typeface="Futura PT Book"/>
            </a:endParaRPr>
          </a:p>
          <a:p>
            <a:pPr>
              <a:lnSpc>
                <a:spcPct val="90000"/>
              </a:lnSpc>
              <a:spcBef>
                <a:spcPts val="740"/>
              </a:spcBef>
            </a:pPr>
            <a:r>
              <a:rPr lang="en-US" sz="12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Дополнительно</a:t>
            </a:r>
            <a:r>
              <a:rPr lang="en-US" sz="12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в </a:t>
            </a:r>
            <a:r>
              <a:rPr lang="en-US" sz="12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Московской</a:t>
            </a:r>
            <a:r>
              <a:rPr lang="en-US" sz="12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</a:t>
            </a:r>
            <a:r>
              <a:rPr lang="en-US" sz="12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области</a:t>
            </a:r>
            <a:r>
              <a:rPr lang="en-US" sz="12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</a:t>
            </a:r>
            <a:r>
              <a:rPr lang="en-US" sz="12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издано</a:t>
            </a:r>
            <a:r>
              <a:rPr lang="en-US" sz="12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:</a:t>
            </a:r>
            <a:endParaRPr lang="en-US" sz="1200" b="0" strike="noStrike" spc="-1" dirty="0">
              <a:solidFill>
                <a:srgbClr val="323C38"/>
              </a:solidFill>
              <a:latin typeface="Futura PT Book"/>
            </a:endParaRPr>
          </a:p>
          <a:p>
            <a:pPr marL="169560" indent="-169200">
              <a:lnSpc>
                <a:spcPct val="90000"/>
              </a:lnSpc>
              <a:spcBef>
                <a:spcPts val="740"/>
              </a:spcBef>
              <a:buClr>
                <a:srgbClr val="323C38"/>
              </a:buClr>
              <a:buFont typeface="Arial"/>
              <a:buChar char="•"/>
            </a:pPr>
            <a:r>
              <a:rPr lang="en-US" sz="1000" b="1" strike="noStrike" spc="-1" dirty="0" err="1">
                <a:solidFill>
                  <a:srgbClr val="323C38"/>
                </a:solidFill>
                <a:latin typeface="Futura PT Book"/>
              </a:rPr>
              <a:t>Распоряжение</a:t>
            </a:r>
            <a:r>
              <a:rPr lang="en-US" sz="1000" b="1" strike="noStrike" spc="-1" dirty="0">
                <a:solidFill>
                  <a:srgbClr val="323C38"/>
                </a:solidFill>
                <a:latin typeface="Futura PT Book"/>
              </a:rPr>
              <a:t> </a:t>
            </a:r>
            <a:r>
              <a:rPr lang="en-US" sz="1000" b="1" strike="noStrike" spc="-1" dirty="0" err="1">
                <a:solidFill>
                  <a:srgbClr val="323C38"/>
                </a:solidFill>
                <a:latin typeface="Futura PT Book"/>
              </a:rPr>
              <a:t>от</a:t>
            </a:r>
            <a:r>
              <a:rPr lang="en-US" sz="1000" b="1" strike="noStrike" spc="-1" dirty="0">
                <a:solidFill>
                  <a:srgbClr val="323C38"/>
                </a:solidFill>
                <a:latin typeface="Futura PT Book"/>
              </a:rPr>
              <a:t> 01 </a:t>
            </a:r>
            <a:r>
              <a:rPr lang="en-US" sz="1000" b="1" strike="noStrike" spc="-1" dirty="0" err="1">
                <a:solidFill>
                  <a:srgbClr val="323C38"/>
                </a:solidFill>
                <a:latin typeface="Futura PT Book"/>
              </a:rPr>
              <a:t>апреля</a:t>
            </a:r>
            <a:r>
              <a:rPr lang="en-US" sz="1000" b="1" strike="noStrike" spc="-1" dirty="0">
                <a:solidFill>
                  <a:srgbClr val="323C38"/>
                </a:solidFill>
                <a:latin typeface="Futura PT Book"/>
              </a:rPr>
              <a:t> 2021г. № 65-Р МЗМО           </a:t>
            </a:r>
            <a:r>
              <a:rPr lang="ru-RU" sz="1000" b="1" strike="noStrike" spc="-1" dirty="0">
                <a:solidFill>
                  <a:srgbClr val="323C38"/>
                </a:solidFill>
                <a:latin typeface="Futura PT Book"/>
              </a:rPr>
              <a:t>                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«О </a:t>
            </a:r>
            <a:r>
              <a:rPr lang="en-US" sz="10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дополнительных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 </a:t>
            </a:r>
            <a:r>
              <a:rPr lang="en-US" sz="10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мерах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 </a:t>
            </a:r>
            <a:r>
              <a:rPr lang="en-US" sz="10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по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</a:t>
            </a:r>
            <a:r>
              <a:rPr lang="en-US" sz="10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лабораторной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</a:t>
            </a:r>
            <a:r>
              <a:rPr lang="en-US" sz="10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диагностике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ВИЧ-</a:t>
            </a:r>
            <a:r>
              <a:rPr lang="en-US" sz="10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инфекции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в </a:t>
            </a:r>
            <a:r>
              <a:rPr lang="en-US" sz="10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Московской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 </a:t>
            </a:r>
            <a:r>
              <a:rPr lang="en-US" sz="1000" b="1" u="sng" strike="noStrike" spc="-1" dirty="0" err="1">
                <a:solidFill>
                  <a:srgbClr val="323C38"/>
                </a:solidFill>
                <a:uFillTx/>
                <a:latin typeface="Futura PT Book"/>
              </a:rPr>
              <a:t>области</a:t>
            </a:r>
            <a:r>
              <a:rPr lang="en-US" sz="1000" b="1" u="sng" strike="noStrike" spc="-1" dirty="0">
                <a:solidFill>
                  <a:srgbClr val="323C38"/>
                </a:solidFill>
                <a:uFillTx/>
                <a:latin typeface="Futura PT Book"/>
              </a:rPr>
              <a:t>»</a:t>
            </a:r>
            <a:endParaRPr lang="en-US" sz="1000" b="0" strike="noStrike" spc="-1" dirty="0">
              <a:solidFill>
                <a:srgbClr val="323C38"/>
              </a:solidFill>
              <a:latin typeface="Futura PT Book"/>
            </a:endParaRPr>
          </a:p>
          <a:p>
            <a:pPr>
              <a:lnSpc>
                <a:spcPct val="90000"/>
              </a:lnSpc>
              <a:spcBef>
                <a:spcPts val="740"/>
              </a:spcBef>
            </a:pPr>
            <a:endParaRPr lang="en-US" sz="1000" b="0" strike="noStrike" spc="-1" dirty="0">
              <a:solidFill>
                <a:srgbClr val="323C38"/>
              </a:solidFill>
              <a:latin typeface="Futura PT Book"/>
            </a:endParaRPr>
          </a:p>
          <a:p>
            <a:pPr>
              <a:lnSpc>
                <a:spcPct val="90000"/>
              </a:lnSpc>
              <a:spcBef>
                <a:spcPts val="740"/>
              </a:spcBef>
            </a:pPr>
            <a:endParaRPr lang="en-US" sz="1000" b="0" strike="noStrike" spc="-1" dirty="0">
              <a:solidFill>
                <a:srgbClr val="323C38"/>
              </a:solidFill>
              <a:latin typeface="Futura PT Book"/>
            </a:endParaRPr>
          </a:p>
        </p:txBody>
      </p:sp>
      <p:graphicFrame>
        <p:nvGraphicFramePr>
          <p:cNvPr id="89" name="Объект 4"/>
          <p:cNvGraphicFramePr/>
          <p:nvPr>
            <p:extLst>
              <p:ext uri="{D42A27DB-BD31-4B8C-83A1-F6EECF244321}">
                <p14:modId xmlns:p14="http://schemas.microsoft.com/office/powerpoint/2010/main" val="1931242654"/>
              </p:ext>
            </p:extLst>
          </p:nvPr>
        </p:nvGraphicFramePr>
        <p:xfrm>
          <a:off x="3906000" y="757080"/>
          <a:ext cx="4987800" cy="413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0" name="CustomShape 3"/>
          <p:cNvSpPr/>
          <p:nvPr/>
        </p:nvSpPr>
        <p:spPr>
          <a:xfrm>
            <a:off x="6033375" y="1483740"/>
            <a:ext cx="60120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323C38"/>
                </a:solidFill>
                <a:latin typeface="Futura PT Bold"/>
              </a:rPr>
              <a:t>30%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7877817" y="814589"/>
            <a:ext cx="60120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323C38"/>
                </a:solidFill>
                <a:latin typeface="Futura PT Bold"/>
              </a:rPr>
              <a:t>39%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4023000" y="1854360"/>
            <a:ext cx="60120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323C38"/>
                </a:solidFill>
                <a:latin typeface="Futura PT Bold"/>
              </a:rPr>
              <a:t>24%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5031360" y="1741680"/>
            <a:ext cx="60120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323C38"/>
                </a:solidFill>
                <a:latin typeface="Futura PT Bold"/>
              </a:rPr>
              <a:t>24%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5848920" y="3376800"/>
            <a:ext cx="757800" cy="2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323C38"/>
                </a:solidFill>
                <a:latin typeface="Futura PT Bold"/>
              </a:rPr>
              <a:t>1 кв_____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5848920" y="2864160"/>
            <a:ext cx="757800" cy="2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323C38"/>
                </a:solidFill>
                <a:latin typeface="Futura PT Bold"/>
              </a:rPr>
              <a:t>2 кв_____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5848920" y="2344320"/>
            <a:ext cx="757800" cy="2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>
                <a:solidFill>
                  <a:srgbClr val="323C38"/>
                </a:solidFill>
                <a:latin typeface="Futura PT Bold"/>
              </a:rPr>
              <a:t>3 кв_____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5848920" y="1833282"/>
            <a:ext cx="757800" cy="21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800" b="1" strike="noStrike" spc="-1" dirty="0">
                <a:solidFill>
                  <a:srgbClr val="323C38"/>
                </a:solidFill>
                <a:latin typeface="Futura PT Bold"/>
              </a:rPr>
              <a:t>4 кв_____</a:t>
            </a:r>
            <a:endParaRPr lang="ru-RU" sz="800" b="0" strike="noStrike" spc="-1" dirty="0">
              <a:latin typeface="Arial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73B4978C-E437-41C6-9074-2AA426253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66"/>
    </mc:Choice>
    <mc:Fallback>
      <p:transition spd="slow" advTm="49966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253F1-D812-4E0D-BAFA-A3EB59086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189" y="316461"/>
            <a:ext cx="6574124" cy="661862"/>
          </a:xfrm>
        </p:spPr>
        <p:txBody>
          <a:bodyPr/>
          <a:lstStyle/>
          <a:p>
            <a:r>
              <a:rPr lang="ru-RU" sz="1779" dirty="0"/>
              <a:t>Основные проблемы своевременного выявления </a:t>
            </a:r>
            <a:br>
              <a:rPr lang="ru-RU" sz="1779" dirty="0"/>
            </a:br>
            <a:r>
              <a:rPr lang="ru-RU" sz="1779" dirty="0"/>
              <a:t>ВИЧ-инфекции на территории Московской области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70C421-7904-4B25-8E79-07A17A8C26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7388" y="1093423"/>
            <a:ext cx="8566703" cy="3751677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/>
              <a:t>Отсутствует настороженность врачей первичного звена в отношении наличия ВИЧ-инфекции у пациентов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/>
              <a:t>Незнание специалистами показаний для обследования на ВИЧ-инфекцию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/>
              <a:t>Не проводится своевременное обследование на амбулаторном этапе оказания медицинской помощи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/>
              <a:t>Заключение об отсутствии ВИЧ-инфекции выдается только по результатам простых/быстрых экспресс-тестов без подтверждения стандартными методами исследования на антитела к ВИЧ 1,2 и антиген р24     (в нарушение Санитарных правил и норм СанПиН 3.3686-21 «Санитарно-эпидемиологические требования по профилактике инфекционных болезней»)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/>
              <a:t>Оформление результата обследования в медицинской документации осуществляется без указания номера анализа и тест-системы, на которой выполнялось исследование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b="1" dirty="0"/>
              <a:t>При повторных госпитализациях или обращении за амбулаторно-поликлинической помощью не проводится повторное обследование на ВИЧ-инфекцию, врачи руководствуются предыдущими анализами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A1E6BA80-DC43-4222-A555-B22780786F4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27814704"/>
              </p:ext>
            </p:extLst>
          </p:nvPr>
        </p:nvGraphicFramePr>
        <p:xfrm>
          <a:off x="640738" y="4241328"/>
          <a:ext cx="7738144" cy="603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A30D3B1-ED7C-437E-863C-EDCE4AD00B66}"/>
              </a:ext>
            </a:extLst>
          </p:cNvPr>
          <p:cNvSpPr/>
          <p:nvPr/>
        </p:nvSpPr>
        <p:spPr>
          <a:xfrm>
            <a:off x="5461108" y="3153033"/>
            <a:ext cx="3302983" cy="1692067"/>
          </a:xfrm>
          <a:prstGeom prst="rect">
            <a:avLst/>
          </a:prstGeom>
        </p:spPr>
        <p:txBody>
          <a:bodyPr/>
          <a:lstStyle/>
          <a:p>
            <a:pPr lvl="0">
              <a:buChar char="•"/>
            </a:pPr>
            <a:endParaRPr lang="ru-RU" sz="1334" b="1" dirty="0"/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C7E3B774-45F0-4399-B163-A7A6155DD4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89"/>
    </mc:Choice>
    <mc:Fallback>
      <p:transition spd="slow" advTm="7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589" y="375683"/>
            <a:ext cx="5065542" cy="415334"/>
          </a:xfrm>
        </p:spPr>
        <p:txBody>
          <a:bodyPr/>
          <a:lstStyle/>
          <a:p>
            <a:r>
              <a:rPr lang="ru-RU" sz="2400" dirty="0">
                <a:solidFill>
                  <a:schemeClr val="accent3"/>
                </a:solidFill>
                <a:latin typeface="Futura PT Bold" panose="020B0902020204020203" pitchFamily="34" charset="-52"/>
              </a:rPr>
              <a:t>Проблемы тестирования на ВИЧ</a:t>
            </a:r>
          </a:p>
        </p:txBody>
      </p:sp>
      <p:graphicFrame>
        <p:nvGraphicFramePr>
          <p:cNvPr id="17" name="Объект 9">
            <a:extLst>
              <a:ext uri="{FF2B5EF4-FFF2-40B4-BE49-F238E27FC236}">
                <a16:creationId xmlns:a16="http://schemas.microsoft.com/office/drawing/2014/main" id="{73B47E6C-53CA-45C0-97EA-7306E682D77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42379689"/>
              </p:ext>
            </p:extLst>
          </p:nvPr>
        </p:nvGraphicFramePr>
        <p:xfrm>
          <a:off x="219125" y="351814"/>
          <a:ext cx="4363194" cy="4090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Объект 9">
            <a:extLst>
              <a:ext uri="{FF2B5EF4-FFF2-40B4-BE49-F238E27FC236}">
                <a16:creationId xmlns:a16="http://schemas.microsoft.com/office/drawing/2014/main" id="{73B47E6C-53CA-45C0-97EA-7306E682D7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339839"/>
              </p:ext>
            </p:extLst>
          </p:nvPr>
        </p:nvGraphicFramePr>
        <p:xfrm>
          <a:off x="4653652" y="699247"/>
          <a:ext cx="4242548" cy="4165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740616E7-1146-40D1-9C10-0AC0C6D50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7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41"/>
    </mc:Choice>
    <mc:Fallback>
      <p:transition spd="slow" advTm="58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020" y="393913"/>
            <a:ext cx="7076997" cy="994172"/>
          </a:xfrm>
        </p:spPr>
        <p:txBody>
          <a:bodyPr>
            <a:normAutofit/>
          </a:bodyPr>
          <a:lstStyle/>
          <a:p>
            <a:r>
              <a:rPr lang="ru-RU" sz="2075" dirty="0"/>
              <a:t>Тестирование на ВИЧ. Важно знать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00509311"/>
              </p:ext>
            </p:extLst>
          </p:nvPr>
        </p:nvGraphicFramePr>
        <p:xfrm>
          <a:off x="498034" y="871538"/>
          <a:ext cx="8124472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FE59D1F-36AC-40B4-94A6-E7E2897561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5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95"/>
    </mc:Choice>
    <mc:Fallback>
      <p:transition spd="slow" advTm="41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9089" y="256524"/>
            <a:ext cx="7076997" cy="786463"/>
          </a:xfrm>
        </p:spPr>
        <p:txBody>
          <a:bodyPr>
            <a:noAutofit/>
          </a:bodyPr>
          <a:lstStyle/>
          <a:p>
            <a:r>
              <a:rPr lang="ru-RU" sz="1400" dirty="0"/>
              <a:t>Приказ Минздрава России от 08.11.2012 N 689н</a:t>
            </a:r>
            <a:br>
              <a:rPr lang="ru-RU" sz="1400" dirty="0"/>
            </a:br>
            <a:r>
              <a:rPr lang="ru-RU" sz="1400" dirty="0"/>
              <a:t>"Об утверждении порядка оказания медицинской помощи взрослому населению при заболевании, вызываемом вирусом иммунодефицита человека (ВИЧ-инфекции)"</a:t>
            </a: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41879234"/>
              </p:ext>
            </p:extLst>
          </p:nvPr>
        </p:nvGraphicFramePr>
        <p:xfrm>
          <a:off x="450056" y="1042987"/>
          <a:ext cx="8336757" cy="3664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F324F2F-69C3-40E0-9D25-8B3AED074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1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17"/>
    </mc:Choice>
    <mc:Fallback>
      <p:transition spd="slow" advTm="4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21632" y="300298"/>
            <a:ext cx="7143750" cy="635534"/>
          </a:xfrm>
        </p:spPr>
        <p:txBody>
          <a:bodyPr>
            <a:noAutofit/>
          </a:bodyPr>
          <a:lstStyle/>
          <a:p>
            <a:r>
              <a:rPr lang="ru-RU" sz="1400" dirty="0"/>
              <a:t>Приказ Минздрава России от 27.04.2021 N 404н </a:t>
            </a:r>
            <a:br>
              <a:rPr lang="ru-RU" sz="1400" dirty="0"/>
            </a:br>
            <a:r>
              <a:rPr lang="ru-RU" sz="1400" dirty="0"/>
              <a:t>"Об утверждении Порядка проведения профилактического медицинского осмотра и диспансеризации определенных групп взрослого населения"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7950252"/>
              </p:ext>
            </p:extLst>
          </p:nvPr>
        </p:nvGraphicFramePr>
        <p:xfrm>
          <a:off x="151487" y="1129341"/>
          <a:ext cx="4253588" cy="379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1489336"/>
              </p:ext>
            </p:extLst>
          </p:nvPr>
        </p:nvGraphicFramePr>
        <p:xfrm>
          <a:off x="4511794" y="1242578"/>
          <a:ext cx="4253587" cy="3445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E37C6745-3ECA-4DC5-A0DE-FE59B6736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1375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7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87"/>
    </mc:Choice>
    <mc:Fallback>
      <p:transition spd="slow" advTm="34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IVMO">
      <a:dk1>
        <a:srgbClr val="323C38"/>
      </a:dk1>
      <a:lt1>
        <a:srgbClr val="FFFFFF"/>
      </a:lt1>
      <a:dk2>
        <a:srgbClr val="323C38"/>
      </a:dk2>
      <a:lt2>
        <a:srgbClr val="E7E6E6"/>
      </a:lt2>
      <a:accent1>
        <a:srgbClr val="98E2D3"/>
      </a:accent1>
      <a:accent2>
        <a:srgbClr val="ED1A2E"/>
      </a:accent2>
      <a:accent3>
        <a:srgbClr val="323C38"/>
      </a:accent3>
      <a:accent4>
        <a:srgbClr val="98E2D3"/>
      </a:accent4>
      <a:accent5>
        <a:srgbClr val="323C38"/>
      </a:accent5>
      <a:accent6>
        <a:srgbClr val="98E2D3"/>
      </a:accent6>
      <a:hlink>
        <a:srgbClr val="ED1A2E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IVMO">
    <a:dk1>
      <a:srgbClr val="323C38"/>
    </a:dk1>
    <a:lt1>
      <a:srgbClr val="FFFFFF"/>
    </a:lt1>
    <a:dk2>
      <a:srgbClr val="323C38"/>
    </a:dk2>
    <a:lt2>
      <a:srgbClr val="E7E6E6"/>
    </a:lt2>
    <a:accent1>
      <a:srgbClr val="98E2D3"/>
    </a:accent1>
    <a:accent2>
      <a:srgbClr val="ED1A2E"/>
    </a:accent2>
    <a:accent3>
      <a:srgbClr val="323C38"/>
    </a:accent3>
    <a:accent4>
      <a:srgbClr val="98E2D3"/>
    </a:accent4>
    <a:accent5>
      <a:srgbClr val="323C38"/>
    </a:accent5>
    <a:accent6>
      <a:srgbClr val="98E2D3"/>
    </a:accent6>
    <a:hlink>
      <a:srgbClr val="ED1A2E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1562</TotalTime>
  <Words>5325</Words>
  <Application>Microsoft Office PowerPoint</Application>
  <PresentationFormat>Произвольный</PresentationFormat>
  <Paragraphs>527</Paragraphs>
  <Slides>33</Slides>
  <Notes>33</Notes>
  <HiddenSlides>0</HiddenSlides>
  <MMClips>33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Arial Narrow</vt:lpstr>
      <vt:lpstr>Arvo</vt:lpstr>
      <vt:lpstr>Calibri</vt:lpstr>
      <vt:lpstr>Futura PT Bold</vt:lpstr>
      <vt:lpstr>Futura PT Book</vt:lpstr>
      <vt:lpstr>Times New Roman</vt:lpstr>
      <vt:lpstr>Wingdings</vt:lpstr>
      <vt:lpstr>Office Theme</vt:lpstr>
      <vt:lpstr>ИНФОРМАЦИЯ  ДЛЯ ВРАЧЕЙ РАЗЛИЧНЫХ СПЕЦИАЛЬНОСТЕЙ  О ТЕСТИРОВАНИИ НАСЕЛЕНИЯ НА АНТИТЕЛА К ВИЧ </vt:lpstr>
      <vt:lpstr>Эпидситуация в Московской области</vt:lpstr>
      <vt:lpstr>Тестирование населения Московской области на АТ к ВИЧ</vt:lpstr>
      <vt:lpstr>Презентация PowerPoint</vt:lpstr>
      <vt:lpstr>Основные проблемы своевременного выявления  ВИЧ-инфекции на территории Московской области</vt:lpstr>
      <vt:lpstr>Проблемы тестирования на ВИЧ</vt:lpstr>
      <vt:lpstr>Тестирование на ВИЧ. Важно знать</vt:lpstr>
      <vt:lpstr>Приказ Минздрава России от 08.11.2012 N 689н "Об утверждении порядка оказания медицинской помощи взрослому населению при заболевании, вызываемом вирусом иммунодефицита человека (ВИЧ-инфекции)"</vt:lpstr>
      <vt:lpstr>Приказ Минздрава России от 27.04.2021 N 404н  "Об утверждении Порядка проведения профилактического медицинского осмотра и диспансеризации определенных групп взрослого населения"</vt:lpstr>
      <vt:lpstr>ДОСТУПНОСТЬ ТЕСТИРОВАНИЯ</vt:lpstr>
      <vt:lpstr>Оформление направления при обследовании на ВИЧ</vt:lpstr>
      <vt:lpstr>Презентация PowerPoint</vt:lpstr>
      <vt:lpstr>Показания к обследованию на ВИЧ-инфекцию</vt:lpstr>
      <vt:lpstr>Стандарты оказания медицинской помощи</vt:lpstr>
      <vt:lpstr>Стандарты оказания медицинской помощи</vt:lpstr>
      <vt:lpstr>Стандарты оказания медицинской помощи</vt:lpstr>
      <vt:lpstr>Стандарты оказания медицинской помощи</vt:lpstr>
      <vt:lpstr>Стандарты оказания медицинской помощи</vt:lpstr>
      <vt:lpstr>Стандарты оказания медицинской помощи</vt:lpstr>
      <vt:lpstr>Стандарты оказания медицинской помощи</vt:lpstr>
      <vt:lpstr>Стандарты оказания медицинской помощи</vt:lpstr>
      <vt:lpstr>Консультирование при тестировании на ВИЧ</vt:lpstr>
      <vt:lpstr>Санитарные правила и нормы СанПиН 3.3686-21  «Санитарно-эпидемиологические требования по профилактике инфекционных болезней» </vt:lpstr>
      <vt:lpstr>Правила консультирования</vt:lpstr>
      <vt:lpstr>Дотестовое консультирование</vt:lpstr>
      <vt:lpstr>Дотестовое консультирование</vt:lpstr>
      <vt:lpstr>Послетестовое консультирование Алгоритм при отрицательном результате теста</vt:lpstr>
      <vt:lpstr>Послетестовое консультирование Алгоритм при положительном результате теста</vt:lpstr>
      <vt:lpstr>Своевременность выявления ВИЧ-позитивных пациентов зависит от:</vt:lpstr>
      <vt:lpstr>Диспансерный учет</vt:lpstr>
      <vt:lpstr>Работа с контактными лицами</vt:lpstr>
      <vt:lpstr>Работа с контактными лицами: оповещение партнеров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oleg@digape.ru</dc:creator>
  <cp:lastModifiedBy>Евгения Жукова</cp:lastModifiedBy>
  <cp:revision>100</cp:revision>
  <cp:lastPrinted>2021-12-05T20:35:36Z</cp:lastPrinted>
  <dcterms:created xsi:type="dcterms:W3CDTF">2020-09-04T07:09:30Z</dcterms:created>
  <dcterms:modified xsi:type="dcterms:W3CDTF">2021-12-07T21:36:39Z</dcterms:modified>
</cp:coreProperties>
</file>